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75" r:id="rId2"/>
    <p:sldId id="452" r:id="rId3"/>
    <p:sldId id="469" r:id="rId4"/>
    <p:sldId id="453" r:id="rId5"/>
    <p:sldId id="276" r:id="rId6"/>
    <p:sldId id="278" r:id="rId7"/>
    <p:sldId id="277" r:id="rId8"/>
    <p:sldId id="458" r:id="rId9"/>
    <p:sldId id="454" r:id="rId10"/>
    <p:sldId id="463" r:id="rId11"/>
    <p:sldId id="455" r:id="rId12"/>
    <p:sldId id="471" r:id="rId13"/>
    <p:sldId id="470" r:id="rId14"/>
    <p:sldId id="447" r:id="rId15"/>
    <p:sldId id="462" r:id="rId16"/>
    <p:sldId id="446" r:id="rId17"/>
    <p:sldId id="450" r:id="rId18"/>
    <p:sldId id="449" r:id="rId19"/>
    <p:sldId id="464" r:id="rId20"/>
    <p:sldId id="466" r:id="rId21"/>
    <p:sldId id="467" r:id="rId22"/>
    <p:sldId id="468" r:id="rId23"/>
    <p:sldId id="460" r:id="rId24"/>
    <p:sldId id="456" r:id="rId25"/>
    <p:sldId id="46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d" initials="v" lastIdx="2" clrIdx="0">
    <p:extLst>
      <p:ext uri="{19B8F6BF-5375-455C-9EA6-DF929625EA0E}">
        <p15:presenceInfo xmlns:p15="http://schemas.microsoft.com/office/powerpoint/2012/main" userId="v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3378D5"/>
    <a:srgbClr val="0099FF"/>
    <a:srgbClr val="0066FF"/>
    <a:srgbClr val="5B9BD5"/>
    <a:srgbClr val="FFF2E9"/>
    <a:srgbClr val="8EFA98"/>
    <a:srgbClr val="56F865"/>
    <a:srgbClr val="A8F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45" autoAdjust="0"/>
    <p:restoredTop sz="95894" autoAdjust="0"/>
  </p:normalViewPr>
  <p:slideViewPr>
    <p:cSldViewPr snapToGrid="0">
      <p:cViewPr varScale="1">
        <p:scale>
          <a:sx n="89" d="100"/>
          <a:sy n="89" d="100"/>
        </p:scale>
        <p:origin x="84" y="360"/>
      </p:cViewPr>
      <p:guideLst>
        <p:guide orient="horz" pos="2160"/>
        <p:guide pos="384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4B0123A-6391-2F98-D044-8911BD81A4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B114CD-446B-93D2-65A0-1E19588747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2DDAD-777D-46A3-916E-A853E7F63EF1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57997-536D-8574-5771-1F51BB4C44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A99903-3053-2FDF-DA6F-40FE504A31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F6869-1F53-4DCD-A1D2-5861461F2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598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6E429-7095-4C1C-8DE3-31888688F03C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E2BD8-CC26-4382-B3E1-902880427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794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431A-897C-471C-9E45-1E96E1A17B99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653C56A4-1CDD-4EBA-A4E7-71C987C18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49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C526A-4B55-4666-A279-D7E4271D758A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050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3B253-39DC-4A9E-844A-288D13FD4AB4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933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0D1B5-38F0-464A-95D4-B8A5A2CE3A66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480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05DE-2ADB-4142-90BB-A10CC0890F90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164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AE38-42BA-4408-B47D-A1C6DB7FE159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591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08AB9-A8CF-4A4B-B46A-7E4C9FD272E0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878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C20E-D119-4174-BC4A-0E2B79CAE304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4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6F33-06F7-4C52-A9F6-89CF65958B83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177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C2FB-C6D2-45FD-AE59-9A4053FF0E16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435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D7E5-FBE0-4D57-8FE0-8C9B8D893724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952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70DCA-A117-4320-B690-170CFB2831D6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C56A4-1CDD-4EBA-A4E7-71C987C1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7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120dasan.or.kr/dsnc/main/main.d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876907F-04AD-072B-B111-56B48C8691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alpha val="40000"/>
                </a:schemeClr>
              </a:gs>
              <a:gs pos="100000">
                <a:schemeClr val="tx2">
                  <a:lumMod val="20000"/>
                  <a:lumOff val="80000"/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B39598-F14A-5F24-4006-6570C3638F61}"/>
              </a:ext>
            </a:extLst>
          </p:cNvPr>
          <p:cNvSpPr/>
          <p:nvPr/>
        </p:nvSpPr>
        <p:spPr>
          <a:xfrm>
            <a:off x="8598013" y="5958000"/>
            <a:ext cx="3593987" cy="900000"/>
          </a:xfrm>
          <a:prstGeom prst="rect">
            <a:avLst/>
          </a:prstGeom>
          <a:blipFill dpi="0" rotWithShape="1"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1DED209-B66B-3DF8-F9C5-C49FDE92DFB4}"/>
              </a:ext>
            </a:extLst>
          </p:cNvPr>
          <p:cNvGrpSpPr/>
          <p:nvPr/>
        </p:nvGrpSpPr>
        <p:grpSpPr>
          <a:xfrm>
            <a:off x="8829900" y="6223334"/>
            <a:ext cx="3136226" cy="369332"/>
            <a:chOff x="9055774" y="6171684"/>
            <a:chExt cx="3136226" cy="3693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8F59050-837C-ECEB-D2C7-C028898BEDC5}"/>
                </a:ext>
              </a:extLst>
            </p:cNvPr>
            <p:cNvSpPr txBox="1"/>
            <p:nvPr/>
          </p:nvSpPr>
          <p:spPr>
            <a:xfrm>
              <a:off x="9055774" y="6171684"/>
              <a:ext cx="156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㈜</a:t>
              </a:r>
              <a:r>
                <a:rPr lang="ko-KR" altLang="en-US" b="1" dirty="0" err="1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버츄얼드림</a:t>
              </a:r>
              <a:endParaRPr lang="en-US" altLang="ko-KR" b="1" dirty="0">
                <a:solidFill>
                  <a:schemeClr val="bg2">
                    <a:lumMod val="10000"/>
                  </a:schemeClr>
                </a:solidFill>
                <a:latin typeface="+mn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DE6C3F-2EAB-0250-613F-310DF46D573D}"/>
                </a:ext>
              </a:extLst>
            </p:cNvPr>
            <p:cNvSpPr txBox="1"/>
            <p:nvPr/>
          </p:nvSpPr>
          <p:spPr>
            <a:xfrm>
              <a:off x="10623887" y="6188918"/>
              <a:ext cx="15681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UI/UX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</a:rPr>
                <a:t>팀 이성진</a:t>
              </a: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2F308B-3F67-A7FC-D34F-9ADE92C9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BDDFF195-6047-4A15-167C-C2219027D978}"/>
              </a:ext>
            </a:extLst>
          </p:cNvPr>
          <p:cNvSpPr/>
          <p:nvPr/>
        </p:nvSpPr>
        <p:spPr>
          <a:xfrm>
            <a:off x="0" y="1755153"/>
            <a:ext cx="8453800" cy="1661147"/>
          </a:xfrm>
          <a:prstGeom prst="rect">
            <a:avLst/>
          </a:prstGeom>
          <a:blipFill dpi="0" rotWithShape="1"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4777" y="2231784"/>
            <a:ext cx="5964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ln w="0"/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아이바이오맵</a:t>
            </a:r>
            <a:r>
              <a:rPr lang="en-US" altLang="ko-KR" sz="40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기획설계서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B777D3-A63C-0E36-08CC-A7129B378D06}"/>
              </a:ext>
            </a:extLst>
          </p:cNvPr>
          <p:cNvSpPr txBox="1"/>
          <p:nvPr/>
        </p:nvSpPr>
        <p:spPr>
          <a:xfrm>
            <a:off x="7380727" y="2939670"/>
            <a:ext cx="901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Ver. 1.4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7F604A7-D156-3F92-7D0F-1D6B7D375978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7D2067-18CF-D144-021B-ACEB3E95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6AB43AB-5910-E00F-1A90-A310D5E2D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094062"/>
              </p:ext>
            </p:extLst>
          </p:nvPr>
        </p:nvGraphicFramePr>
        <p:xfrm>
          <a:off x="1077516" y="1462789"/>
          <a:ext cx="10036969" cy="4430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3151">
                  <a:extLst>
                    <a:ext uri="{9D8B030D-6E8A-4147-A177-3AD203B41FA5}">
                      <a16:colId xmlns:a16="http://schemas.microsoft.com/office/drawing/2014/main" val="3758921282"/>
                    </a:ext>
                  </a:extLst>
                </a:gridCol>
                <a:gridCol w="1750634">
                  <a:extLst>
                    <a:ext uri="{9D8B030D-6E8A-4147-A177-3AD203B41FA5}">
                      <a16:colId xmlns:a16="http://schemas.microsoft.com/office/drawing/2014/main" val="3410944419"/>
                    </a:ext>
                  </a:extLst>
                </a:gridCol>
                <a:gridCol w="6743184">
                  <a:extLst>
                    <a:ext uri="{9D8B030D-6E8A-4147-A177-3AD203B41FA5}">
                      <a16:colId xmlns:a16="http://schemas.microsoft.com/office/drawing/2014/main" val="186075293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소속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사용자 유형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권한 내역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172940"/>
                  </a:ext>
                </a:extLst>
              </a:tr>
              <a:tr h="43330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인천 테크노파크</a:t>
                      </a:r>
                    </a:p>
                    <a:p>
                      <a:pPr algn="ctr" fontAlgn="ctr"/>
                      <a:r>
                        <a:rPr lang="ko-KR" altLang="en-US" sz="800" u="none" strike="noStrike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800" u="none" strike="noStrike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하위관리자 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1(</a:t>
                      </a: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시설</a:t>
                      </a:r>
                      <a:r>
                        <a:rPr lang="en-US" altLang="ko-KR" sz="1300" b="0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300" b="0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장비 등록 및 관리</a:t>
                      </a: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143590"/>
                  </a:ext>
                </a:extLst>
              </a:tr>
              <a:tr h="4333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하위관리자 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2(</a:t>
                      </a: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예시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기술자원 등록 및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57643"/>
                  </a:ext>
                </a:extLst>
              </a:tr>
              <a:tr h="4333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하위관리자 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3(</a:t>
                      </a: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예시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교육프로그램 등록 및 관리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97297"/>
                  </a:ext>
                </a:extLst>
              </a:tr>
              <a:tr h="7021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하위관리자 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4(</a:t>
                      </a: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예시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&lt;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사업별 담당자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예시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)&gt;</a:t>
                      </a:r>
                      <a:b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지원사업 공고 등록 및 관리</a:t>
                      </a:r>
                      <a:b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일정 등록 및 관리</a:t>
                      </a: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51938"/>
                  </a:ext>
                </a:extLst>
              </a:tr>
              <a:tr h="206881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바이오 코디네이터</a:t>
                      </a:r>
                      <a:endParaRPr lang="en-US" altLang="ko-KR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1. &lt;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사업별 담당자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예시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)&gt;</a:t>
                      </a:r>
                    </a:p>
                    <a:p>
                      <a:pPr marL="0" lvl="0" indent="0" algn="l" fontAlgn="ctr">
                        <a:buFont typeface="Wingdings" panose="05000000000000000000" pitchFamily="2" charset="2"/>
                        <a:buNone/>
                      </a:pP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-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기관정보 관리</a:t>
                      </a:r>
                    </a:p>
                    <a:p>
                      <a:pPr marL="0" lvl="0" indent="0" algn="l" font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-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연구자원 관리</a:t>
                      </a:r>
                    </a:p>
                    <a:p>
                      <a:pPr marL="0" lvl="0" indent="0" algn="l" font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-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각종 사업 공고 및 서비스 안내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2.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연구자원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DB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를 이용하여 이용자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기업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기관 등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)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에게 안내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-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기술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서비스 애로사항 상담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-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필요자원에 대한 사용 중개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-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지원사업에 대한 홍보 및 안내 등 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300" u="none" strike="noStrike" dirty="0" err="1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아이바이오맵의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정보를 이용하여 기업지원 수행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300" u="none" strike="noStrike" dirty="0" err="1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다산콜센터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hlinkClick r:id="rId4"/>
                        </a:rPr>
                        <a:t>(https://www.120dasan.or.kr/dsnc/main/main.do)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와 같이 직접 상담 운영</a:t>
                      </a:r>
                      <a:endParaRPr lang="en-US" altLang="ko-KR" sz="130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9462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AE0DE46-292B-BD17-2348-CD46B934DE93}"/>
              </a:ext>
            </a:extLst>
          </p:cNvPr>
          <p:cNvSpPr txBox="1"/>
          <p:nvPr/>
        </p:nvSpPr>
        <p:spPr>
          <a:xfrm>
            <a:off x="788401" y="219168"/>
            <a:ext cx="569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31" dirty="0">
                <a:solidFill>
                  <a:schemeClr val="bg1"/>
                </a:solidFill>
                <a:latin typeface="+mj-ea"/>
                <a:ea typeface="+mj-ea"/>
              </a:rPr>
              <a:t>CMS </a:t>
            </a:r>
            <a:r>
              <a:rPr lang="ko-KR" altLang="en-US" sz="2400" b="1" spc="-231" dirty="0">
                <a:solidFill>
                  <a:schemeClr val="bg1"/>
                </a:solidFill>
                <a:latin typeface="+mj-ea"/>
                <a:ea typeface="+mj-ea"/>
              </a:rPr>
              <a:t>사용자 유형</a:t>
            </a:r>
            <a:r>
              <a:rPr lang="en-US" altLang="ko-KR" sz="2400" b="1" spc="-231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sz="2400" b="1" spc="-231" dirty="0">
                <a:solidFill>
                  <a:schemeClr val="bg1"/>
                </a:solidFill>
                <a:latin typeface="+mj-ea"/>
                <a:ea typeface="+mj-ea"/>
              </a:rPr>
              <a:t>권한 분류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320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7D2067-18CF-D144-021B-ACEB3E95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535A1DD-748D-8863-E1D3-2ABC7B522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293437"/>
              </p:ext>
            </p:extLst>
          </p:nvPr>
        </p:nvGraphicFramePr>
        <p:xfrm>
          <a:off x="1077516" y="1462609"/>
          <a:ext cx="10036968" cy="31468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3151">
                  <a:extLst>
                    <a:ext uri="{9D8B030D-6E8A-4147-A177-3AD203B41FA5}">
                      <a16:colId xmlns:a16="http://schemas.microsoft.com/office/drawing/2014/main" val="3758921282"/>
                    </a:ext>
                  </a:extLst>
                </a:gridCol>
                <a:gridCol w="1750634">
                  <a:extLst>
                    <a:ext uri="{9D8B030D-6E8A-4147-A177-3AD203B41FA5}">
                      <a16:colId xmlns:a16="http://schemas.microsoft.com/office/drawing/2014/main" val="3410944419"/>
                    </a:ext>
                  </a:extLst>
                </a:gridCol>
                <a:gridCol w="6743183">
                  <a:extLst>
                    <a:ext uri="{9D8B030D-6E8A-4147-A177-3AD203B41FA5}">
                      <a16:colId xmlns:a16="http://schemas.microsoft.com/office/drawing/2014/main" val="186075293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소속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사용자 유형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권한 내역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172940"/>
                  </a:ext>
                </a:extLst>
              </a:tr>
              <a:tr h="13669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유관 기관</a:t>
                      </a:r>
                      <a:endParaRPr lang="en-US" altLang="ko-KR" sz="1400" b="1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기관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산업체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학회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협회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연구소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기업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기관 사용자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바이오 자원 보유기관 및 바이오 유관기관 회원가입 및 비밀번호 수정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자원 보유기관 및 유관기관 등록 및 수정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시설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장비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연구자원 등록 및 수정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바이오 관련 정보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게시글 등록 및 수정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댓글 작성 및 수정</a:t>
                      </a:r>
                    </a:p>
                    <a:p>
                      <a:pPr algn="l" fontAlgn="ctr"/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* 일반 사용자 권한 모두 사용 가능</a:t>
                      </a:r>
                      <a:endParaRPr lang="ko-KR" altLang="en-US" sz="13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endParaRPr lang="ko-KR" altLang="en-US" sz="13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143590"/>
                  </a:ext>
                </a:extLst>
              </a:tr>
              <a:tr h="9619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일반</a:t>
                      </a:r>
                      <a:r>
                        <a:rPr lang="ko-KR" altLang="en-US" sz="14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일반 사용자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30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1.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회원가입 및 비밀번호 수정 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2.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마이페이지 이용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3.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게시글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자유게시판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건의게시판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등록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4.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댓글 작성 및 수정 </a:t>
                      </a:r>
                      <a:endParaRPr lang="en-US" altLang="ko-KR" sz="130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l" fontAlgn="ctr"/>
                      <a:endParaRPr lang="ko-KR" altLang="en-US" sz="13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54520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F049E55-37B5-286F-2465-8B3A14A2F9DC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A6D89-1C97-CD57-58B2-66E42144002A}"/>
              </a:ext>
            </a:extLst>
          </p:cNvPr>
          <p:cNvSpPr txBox="1"/>
          <p:nvPr/>
        </p:nvSpPr>
        <p:spPr>
          <a:xfrm>
            <a:off x="788401" y="219168"/>
            <a:ext cx="569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31" dirty="0">
                <a:solidFill>
                  <a:schemeClr val="bg1"/>
                </a:solidFill>
                <a:latin typeface="+mj-ea"/>
                <a:ea typeface="+mj-ea"/>
              </a:rPr>
              <a:t>CMS </a:t>
            </a:r>
            <a:r>
              <a:rPr lang="ko-KR" altLang="en-US" sz="2400" b="1" spc="-231" dirty="0">
                <a:solidFill>
                  <a:schemeClr val="bg1"/>
                </a:solidFill>
                <a:latin typeface="+mj-ea"/>
                <a:ea typeface="+mj-ea"/>
              </a:rPr>
              <a:t>사용자 유형</a:t>
            </a:r>
            <a:r>
              <a:rPr lang="en-US" altLang="ko-KR" sz="2400" b="1" spc="-231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sz="2400" b="1" spc="-231" dirty="0">
                <a:solidFill>
                  <a:schemeClr val="bg1"/>
                </a:solidFill>
                <a:latin typeface="+mj-ea"/>
                <a:ea typeface="+mj-ea"/>
              </a:rPr>
              <a:t>권한 분류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2260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CD09DF-F522-9C19-D6A4-540B3A3876D5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8FC26-103C-BB11-9464-D1ED3E87A605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핵심 기능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USER FLOW(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회원가입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7E20F1-C115-9702-935D-F7E48F9B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86B7F-5B79-0147-1F9A-9D9E867D8466}"/>
              </a:ext>
            </a:extLst>
          </p:cNvPr>
          <p:cNvSpPr txBox="1"/>
          <p:nvPr/>
        </p:nvSpPr>
        <p:spPr>
          <a:xfrm>
            <a:off x="788400" y="1488807"/>
            <a:ext cx="265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개인 회원가입 프로세스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F5F48C-4B27-6866-816A-27344D94E59B}"/>
              </a:ext>
            </a:extLst>
          </p:cNvPr>
          <p:cNvSpPr/>
          <p:nvPr/>
        </p:nvSpPr>
        <p:spPr>
          <a:xfrm>
            <a:off x="3147198" y="2305214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GNB(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웹페이지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) OR </a:t>
            </a:r>
          </a:p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메뉴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모바일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)</a:t>
            </a:r>
          </a:p>
          <a:p>
            <a:pPr algn="ctr"/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&gt;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회원가입 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066C00-A3E3-7AE3-8199-894CDB136AE9}"/>
              </a:ext>
            </a:extLst>
          </p:cNvPr>
          <p:cNvSpPr txBox="1"/>
          <p:nvPr/>
        </p:nvSpPr>
        <p:spPr>
          <a:xfrm>
            <a:off x="7155281" y="2436546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78D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800" b="1" dirty="0">
              <a:solidFill>
                <a:srgbClr val="0078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65B51D6-78F6-F284-D847-F61D3F02DD6A}"/>
              </a:ext>
            </a:extLst>
          </p:cNvPr>
          <p:cNvCxnSpPr>
            <a:cxnSpLocks/>
            <a:stCxn id="97" idx="0"/>
            <a:endCxn id="94" idx="2"/>
          </p:cNvCxnSpPr>
          <p:nvPr/>
        </p:nvCxnSpPr>
        <p:spPr>
          <a:xfrm flipH="1" flipV="1">
            <a:off x="10937254" y="2012561"/>
            <a:ext cx="1" cy="297581"/>
          </a:xfrm>
          <a:prstGeom prst="straightConnector1">
            <a:avLst/>
          </a:prstGeom>
          <a:ln>
            <a:solidFill>
              <a:srgbClr val="0078D7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504FF58-FCD1-1EBC-7089-051EEE216C94}"/>
              </a:ext>
            </a:extLst>
          </p:cNvPr>
          <p:cNvCxnSpPr>
            <a:cxnSpLocks/>
            <a:stCxn id="13" idx="2"/>
            <a:endCxn id="189" idx="0"/>
          </p:cNvCxnSpPr>
          <p:nvPr/>
        </p:nvCxnSpPr>
        <p:spPr>
          <a:xfrm flipH="1">
            <a:off x="4993907" y="2985209"/>
            <a:ext cx="1" cy="46659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1B05063-BE5D-97DA-7F8C-F05C9540ECAA}"/>
              </a:ext>
            </a:extLst>
          </p:cNvPr>
          <p:cNvSpPr txBox="1"/>
          <p:nvPr/>
        </p:nvSpPr>
        <p:spPr>
          <a:xfrm>
            <a:off x="10575736" y="2965348"/>
            <a:ext cx="3690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 </a:t>
            </a:r>
            <a:endParaRPr lang="ko-KR" altLang="en-US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886871-D497-70B3-BDC5-8354899BAF5E}"/>
              </a:ext>
            </a:extLst>
          </p:cNvPr>
          <p:cNvSpPr txBox="1"/>
          <p:nvPr/>
        </p:nvSpPr>
        <p:spPr>
          <a:xfrm>
            <a:off x="10560155" y="2085904"/>
            <a:ext cx="372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0078D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800" b="1" dirty="0">
              <a:solidFill>
                <a:srgbClr val="0078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BF3AF5B-1BC1-2A6A-8E1C-31A35DEDB8BF}"/>
              </a:ext>
            </a:extLst>
          </p:cNvPr>
          <p:cNvCxnSpPr>
            <a:cxnSpLocks/>
            <a:stCxn id="213" idx="3"/>
            <a:endCxn id="224" idx="1"/>
          </p:cNvCxnSpPr>
          <p:nvPr/>
        </p:nvCxnSpPr>
        <p:spPr>
          <a:xfrm>
            <a:off x="8694052" y="2645212"/>
            <a:ext cx="457386" cy="0"/>
          </a:xfrm>
          <a:prstGeom prst="straightConnector1">
            <a:avLst/>
          </a:prstGeom>
          <a:ln>
            <a:headEnd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DA7C2E9-1D2B-EE34-6960-4F598C5FF2C3}"/>
              </a:ext>
            </a:extLst>
          </p:cNvPr>
          <p:cNvCxnSpPr>
            <a:cxnSpLocks/>
            <a:stCxn id="362" idx="3"/>
            <a:endCxn id="81" idx="1"/>
          </p:cNvCxnSpPr>
          <p:nvPr/>
        </p:nvCxnSpPr>
        <p:spPr>
          <a:xfrm>
            <a:off x="1225121" y="2645214"/>
            <a:ext cx="47615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9079281-A1C4-FFB8-F612-7F2DD9497290}"/>
              </a:ext>
            </a:extLst>
          </p:cNvPr>
          <p:cNvSpPr/>
          <p:nvPr/>
        </p:nvSpPr>
        <p:spPr>
          <a:xfrm>
            <a:off x="1701273" y="2305217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메인페이지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 접속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3A1E84C-5835-B5C0-3B09-64505856459E}"/>
              </a:ext>
            </a:extLst>
          </p:cNvPr>
          <p:cNvCxnSpPr>
            <a:cxnSpLocks/>
          </p:cNvCxnSpPr>
          <p:nvPr/>
        </p:nvCxnSpPr>
        <p:spPr>
          <a:xfrm flipV="1">
            <a:off x="2671046" y="2645212"/>
            <a:ext cx="473977" cy="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13D7518-61F9-07F6-A52B-0B8BC6EF3127}"/>
              </a:ext>
            </a:extLst>
          </p:cNvPr>
          <p:cNvCxnSpPr>
            <a:cxnSpLocks/>
            <a:stCxn id="13" idx="3"/>
            <a:endCxn id="210" idx="1"/>
          </p:cNvCxnSpPr>
          <p:nvPr/>
        </p:nvCxnSpPr>
        <p:spPr>
          <a:xfrm>
            <a:off x="5387411" y="2645212"/>
            <a:ext cx="491181" cy="12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57">
            <a:extLst>
              <a:ext uri="{FF2B5EF4-FFF2-40B4-BE49-F238E27FC236}">
                <a16:creationId xmlns:a16="http://schemas.microsoft.com/office/drawing/2014/main" id="{45011006-C6D0-32CE-6ECC-8BE63697F1A6}"/>
              </a:ext>
            </a:extLst>
          </p:cNvPr>
          <p:cNvSpPr/>
          <p:nvPr/>
        </p:nvSpPr>
        <p:spPr>
          <a:xfrm>
            <a:off x="10023347" y="3486954"/>
            <a:ext cx="703864" cy="679994"/>
          </a:xfrm>
          <a:prstGeom prst="roundRect">
            <a:avLst>
              <a:gd name="adj" fmla="val 50000"/>
            </a:avLst>
          </a:prstGeom>
          <a:solidFill>
            <a:srgbClr val="FFF2E9"/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완료</a:t>
            </a:r>
            <a:endParaRPr lang="en-US" altLang="ko-KR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F3407040-53A6-A195-5E17-7E94F8DF464D}"/>
              </a:ext>
            </a:extLst>
          </p:cNvPr>
          <p:cNvCxnSpPr>
            <a:cxnSpLocks/>
            <a:stCxn id="189" idx="2"/>
            <a:endCxn id="279" idx="0"/>
          </p:cNvCxnSpPr>
          <p:nvPr/>
        </p:nvCxnSpPr>
        <p:spPr>
          <a:xfrm flipH="1">
            <a:off x="4987807" y="4131795"/>
            <a:ext cx="6100" cy="46659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8AC1902-8416-28FD-D6B4-1F71C16593B2}"/>
              </a:ext>
            </a:extLst>
          </p:cNvPr>
          <p:cNvSpPr/>
          <p:nvPr/>
        </p:nvSpPr>
        <p:spPr>
          <a:xfrm>
            <a:off x="4509020" y="3451801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일반 회원 가입</a:t>
            </a:r>
            <a:endParaRPr lang="en-US" altLang="ko-KR" sz="9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79" name="모서리가 둥근 직사각형 57">
            <a:extLst>
              <a:ext uri="{FF2B5EF4-FFF2-40B4-BE49-F238E27FC236}">
                <a16:creationId xmlns:a16="http://schemas.microsoft.com/office/drawing/2014/main" id="{09E6C80E-1E05-BB20-2796-2BCB9126A738}"/>
              </a:ext>
            </a:extLst>
          </p:cNvPr>
          <p:cNvSpPr/>
          <p:nvPr/>
        </p:nvSpPr>
        <p:spPr>
          <a:xfrm>
            <a:off x="4594303" y="4598388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인증방식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선택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휴대폰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 문자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362" name="모서리가 둥근 직사각형 57">
            <a:extLst>
              <a:ext uri="{FF2B5EF4-FFF2-40B4-BE49-F238E27FC236}">
                <a16:creationId xmlns:a16="http://schemas.microsoft.com/office/drawing/2014/main" id="{501987F0-0D14-B804-DBE7-E81F6C5FB238}"/>
              </a:ext>
            </a:extLst>
          </p:cNvPr>
          <p:cNvSpPr/>
          <p:nvPr/>
        </p:nvSpPr>
        <p:spPr>
          <a:xfrm>
            <a:off x="521257" y="2305217"/>
            <a:ext cx="703864" cy="67999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rgbClr val="5B9BD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시작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24" name="모서리가 둥근 직사각형 57">
            <a:extLst>
              <a:ext uri="{FF2B5EF4-FFF2-40B4-BE49-F238E27FC236}">
                <a16:creationId xmlns:a16="http://schemas.microsoft.com/office/drawing/2014/main" id="{F6965569-7509-5135-151A-F17A83A7CF65}"/>
              </a:ext>
            </a:extLst>
          </p:cNvPr>
          <p:cNvSpPr/>
          <p:nvPr/>
        </p:nvSpPr>
        <p:spPr>
          <a:xfrm>
            <a:off x="9151438" y="2305214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SNS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인증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프로세스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1A1088B-17BA-88F2-E2EE-403E665E3643}"/>
              </a:ext>
            </a:extLst>
          </p:cNvPr>
          <p:cNvCxnSpPr>
            <a:cxnSpLocks/>
            <a:stCxn id="274" idx="3"/>
            <a:endCxn id="64" idx="1"/>
          </p:cNvCxnSpPr>
          <p:nvPr/>
        </p:nvCxnSpPr>
        <p:spPr>
          <a:xfrm>
            <a:off x="8591748" y="4938383"/>
            <a:ext cx="55969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꺾인 연결선 51">
            <a:extLst>
              <a:ext uri="{FF2B5EF4-FFF2-40B4-BE49-F238E27FC236}">
                <a16:creationId xmlns:a16="http://schemas.microsoft.com/office/drawing/2014/main" id="{D21E24BE-61E0-1DDB-9B88-5DA0F949336C}"/>
              </a:ext>
            </a:extLst>
          </p:cNvPr>
          <p:cNvCxnSpPr>
            <a:cxnSpLocks/>
            <a:stCxn id="210" idx="2"/>
            <a:endCxn id="189" idx="3"/>
          </p:cNvCxnSpPr>
          <p:nvPr/>
        </p:nvCxnSpPr>
        <p:spPr>
          <a:xfrm rot="5400000">
            <a:off x="5600983" y="2863019"/>
            <a:ext cx="806590" cy="1050969"/>
          </a:xfrm>
          <a:prstGeom prst="bentConnector2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39E0A92A-A1E9-DF8C-D7EC-93DD652DDECB}"/>
              </a:ext>
            </a:extLst>
          </p:cNvPr>
          <p:cNvSpPr txBox="1"/>
          <p:nvPr/>
        </p:nvSpPr>
        <p:spPr>
          <a:xfrm>
            <a:off x="6187105" y="2961465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57">
            <a:extLst>
              <a:ext uri="{FF2B5EF4-FFF2-40B4-BE49-F238E27FC236}">
                <a16:creationId xmlns:a16="http://schemas.microsoft.com/office/drawing/2014/main" id="{72BE651D-281C-9FE8-9546-E57BBE7EBA6C}"/>
              </a:ext>
            </a:extLst>
          </p:cNvPr>
          <p:cNvSpPr/>
          <p:nvPr/>
        </p:nvSpPr>
        <p:spPr>
          <a:xfrm>
            <a:off x="4600404" y="2305214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개인 회원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가입 선택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628B9913-1548-ACDA-AF4B-14E5FC2EE3BD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4116971" y="2645211"/>
            <a:ext cx="483433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6E7E400-C257-789E-D5EB-A1F39A7593D3}"/>
              </a:ext>
            </a:extLst>
          </p:cNvPr>
          <p:cNvCxnSpPr>
            <a:cxnSpLocks/>
            <a:stCxn id="224" idx="3"/>
          </p:cNvCxnSpPr>
          <p:nvPr/>
        </p:nvCxnSpPr>
        <p:spPr>
          <a:xfrm>
            <a:off x="9938445" y="2645212"/>
            <a:ext cx="36901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모서리가 둥근 직사각형 57">
            <a:extLst>
              <a:ext uri="{FF2B5EF4-FFF2-40B4-BE49-F238E27FC236}">
                <a16:creationId xmlns:a16="http://schemas.microsoft.com/office/drawing/2014/main" id="{633801C2-5496-6A36-A38D-B857A48B3640}"/>
              </a:ext>
            </a:extLst>
          </p:cNvPr>
          <p:cNvSpPr/>
          <p:nvPr/>
        </p:nvSpPr>
        <p:spPr>
          <a:xfrm>
            <a:off x="7804741" y="4598385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본인 인증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진행 및 확인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64" name="모서리가 둥근 직사각형 57">
            <a:extLst>
              <a:ext uri="{FF2B5EF4-FFF2-40B4-BE49-F238E27FC236}">
                <a16:creationId xmlns:a16="http://schemas.microsoft.com/office/drawing/2014/main" id="{7CC66534-5A73-913A-CF90-CF2EA79B697D}"/>
              </a:ext>
            </a:extLst>
          </p:cNvPr>
          <p:cNvSpPr/>
          <p:nvPr/>
        </p:nvSpPr>
        <p:spPr>
          <a:xfrm>
            <a:off x="9151438" y="4598385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회원정보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입력 및 확인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94" name="모서리가 둥근 직사각형 57">
            <a:extLst>
              <a:ext uri="{FF2B5EF4-FFF2-40B4-BE49-F238E27FC236}">
                <a16:creationId xmlns:a16="http://schemas.microsoft.com/office/drawing/2014/main" id="{9CDFAB27-744B-C890-039E-9F1E8B7098E6}"/>
              </a:ext>
            </a:extLst>
          </p:cNvPr>
          <p:cNvSpPr/>
          <p:nvPr/>
        </p:nvSpPr>
        <p:spPr>
          <a:xfrm>
            <a:off x="10585322" y="1332567"/>
            <a:ext cx="703864" cy="67999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실패</a:t>
            </a:r>
            <a:endParaRPr lang="en-US" altLang="ko-KR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97" name="사각형: 둥근 모서리 60">
            <a:extLst>
              <a:ext uri="{FF2B5EF4-FFF2-40B4-BE49-F238E27FC236}">
                <a16:creationId xmlns:a16="http://schemas.microsoft.com/office/drawing/2014/main" id="{AD9E3C39-DA96-AB30-7E15-1F607FB34E2E}"/>
              </a:ext>
            </a:extLst>
          </p:cNvPr>
          <p:cNvSpPr/>
          <p:nvPr/>
        </p:nvSpPr>
        <p:spPr>
          <a:xfrm>
            <a:off x="10286085" y="2310142"/>
            <a:ext cx="1302339" cy="677511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회원이십니까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D70B321A-1ED7-7EE2-ED4F-02CE7EE62658}"/>
              </a:ext>
            </a:extLst>
          </p:cNvPr>
          <p:cNvCxnSpPr>
            <a:cxnSpLocks/>
            <a:stCxn id="210" idx="3"/>
            <a:endCxn id="213" idx="1"/>
          </p:cNvCxnSpPr>
          <p:nvPr/>
        </p:nvCxnSpPr>
        <p:spPr>
          <a:xfrm flipV="1">
            <a:off x="7180931" y="2645212"/>
            <a:ext cx="543348" cy="1241"/>
          </a:xfrm>
          <a:prstGeom prst="straightConnector1">
            <a:avLst/>
          </a:prstGeom>
          <a:ln>
            <a:headEnd w="sm" len="sm"/>
            <a:tailEnd type="arrow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8" name="사각형: 둥근 모서리 60">
            <a:extLst>
              <a:ext uri="{FF2B5EF4-FFF2-40B4-BE49-F238E27FC236}">
                <a16:creationId xmlns:a16="http://schemas.microsoft.com/office/drawing/2014/main" id="{D1128163-B1C3-BB7A-07E0-DB117AFB401F}"/>
              </a:ext>
            </a:extLst>
          </p:cNvPr>
          <p:cNvSpPr/>
          <p:nvPr/>
        </p:nvSpPr>
        <p:spPr>
          <a:xfrm>
            <a:off x="5770796" y="4600872"/>
            <a:ext cx="1302339" cy="677511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회원이십니까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A188938B-7C6D-74A3-4395-81046081CF88}"/>
              </a:ext>
            </a:extLst>
          </p:cNvPr>
          <p:cNvCxnSpPr>
            <a:cxnSpLocks/>
            <a:stCxn id="279" idx="3"/>
            <a:endCxn id="168" idx="1"/>
          </p:cNvCxnSpPr>
          <p:nvPr/>
        </p:nvCxnSpPr>
        <p:spPr>
          <a:xfrm>
            <a:off x="5381310" y="4938386"/>
            <a:ext cx="389486" cy="124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BF399D02-3E2D-7482-82C2-B6A73DF47AD9}"/>
              </a:ext>
            </a:extLst>
          </p:cNvPr>
          <p:cNvSpPr txBox="1"/>
          <p:nvPr/>
        </p:nvSpPr>
        <p:spPr>
          <a:xfrm>
            <a:off x="6996766" y="4711865"/>
            <a:ext cx="3690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 </a:t>
            </a:r>
            <a:endParaRPr lang="ko-KR" altLang="en-US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377DBC9-F082-BA87-6FD6-70279D842EBA}"/>
              </a:ext>
            </a:extLst>
          </p:cNvPr>
          <p:cNvCxnSpPr>
            <a:cxnSpLocks/>
            <a:stCxn id="168" idx="3"/>
            <a:endCxn id="274" idx="1"/>
          </p:cNvCxnSpPr>
          <p:nvPr/>
        </p:nvCxnSpPr>
        <p:spPr>
          <a:xfrm flipV="1">
            <a:off x="7073135" y="4938383"/>
            <a:ext cx="731606" cy="124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6985C6A-3FE0-F5AD-F6F2-CE36DC808D4B}"/>
              </a:ext>
            </a:extLst>
          </p:cNvPr>
          <p:cNvCxnSpPr>
            <a:cxnSpLocks/>
            <a:stCxn id="168" idx="2"/>
          </p:cNvCxnSpPr>
          <p:nvPr/>
        </p:nvCxnSpPr>
        <p:spPr>
          <a:xfrm flipH="1">
            <a:off x="6421965" y="5278383"/>
            <a:ext cx="1" cy="278787"/>
          </a:xfrm>
          <a:prstGeom prst="straightConnector1">
            <a:avLst/>
          </a:prstGeom>
          <a:ln>
            <a:solidFill>
              <a:srgbClr val="0078D7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809BB03C-D0B7-2C71-DC03-FD644EF4B641}"/>
              </a:ext>
            </a:extLst>
          </p:cNvPr>
          <p:cNvSpPr txBox="1"/>
          <p:nvPr/>
        </p:nvSpPr>
        <p:spPr>
          <a:xfrm>
            <a:off x="6063432" y="5278379"/>
            <a:ext cx="372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0078D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800" b="1" dirty="0">
              <a:solidFill>
                <a:srgbClr val="0078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5" name="모서리가 둥근 직사각형 57">
            <a:extLst>
              <a:ext uri="{FF2B5EF4-FFF2-40B4-BE49-F238E27FC236}">
                <a16:creationId xmlns:a16="http://schemas.microsoft.com/office/drawing/2014/main" id="{2BCAB4B1-7548-1CCE-B5D7-51B5AE98FC9F}"/>
              </a:ext>
            </a:extLst>
          </p:cNvPr>
          <p:cNvSpPr/>
          <p:nvPr/>
        </p:nvSpPr>
        <p:spPr>
          <a:xfrm>
            <a:off x="6070033" y="5576220"/>
            <a:ext cx="703864" cy="67999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실패</a:t>
            </a:r>
            <a:endParaRPr lang="en-US" altLang="ko-KR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10" name="사각형: 둥근 모서리 60">
            <a:extLst>
              <a:ext uri="{FF2B5EF4-FFF2-40B4-BE49-F238E27FC236}">
                <a16:creationId xmlns:a16="http://schemas.microsoft.com/office/drawing/2014/main" id="{9E3ECECF-D485-E6C6-C6BD-303B60C95992}"/>
              </a:ext>
            </a:extLst>
          </p:cNvPr>
          <p:cNvSpPr/>
          <p:nvPr/>
        </p:nvSpPr>
        <p:spPr>
          <a:xfrm>
            <a:off x="5878592" y="2307697"/>
            <a:ext cx="1302339" cy="677511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SNS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 계정이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있습니까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7F83DBF5-B3B7-E5AD-3B39-AAA7E8032104}"/>
              </a:ext>
            </a:extLst>
          </p:cNvPr>
          <p:cNvSpPr/>
          <p:nvPr/>
        </p:nvSpPr>
        <p:spPr>
          <a:xfrm>
            <a:off x="7724279" y="2328959"/>
            <a:ext cx="969773" cy="6325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SNS 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회원가입</a:t>
            </a:r>
            <a:endParaRPr lang="en-US" altLang="ko-KR" sz="9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419" name="연결선: 꺾임 418">
            <a:extLst>
              <a:ext uri="{FF2B5EF4-FFF2-40B4-BE49-F238E27FC236}">
                <a16:creationId xmlns:a16="http://schemas.microsoft.com/office/drawing/2014/main" id="{BF0836CD-C471-FFFD-5FC0-0FDD18EB8C8F}"/>
              </a:ext>
            </a:extLst>
          </p:cNvPr>
          <p:cNvCxnSpPr>
            <a:cxnSpLocks/>
            <a:stCxn id="64" idx="3"/>
            <a:endCxn id="107" idx="2"/>
          </p:cNvCxnSpPr>
          <p:nvPr/>
        </p:nvCxnSpPr>
        <p:spPr>
          <a:xfrm flipV="1">
            <a:off x="9938445" y="4166948"/>
            <a:ext cx="436834" cy="771435"/>
          </a:xfrm>
          <a:prstGeom prst="bentConnector2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2" name="모서리가 둥근 직사각형 57">
            <a:extLst>
              <a:ext uri="{FF2B5EF4-FFF2-40B4-BE49-F238E27FC236}">
                <a16:creationId xmlns:a16="http://schemas.microsoft.com/office/drawing/2014/main" id="{069088F9-FA26-F92D-817D-1C7D1E944154}"/>
              </a:ext>
            </a:extLst>
          </p:cNvPr>
          <p:cNvSpPr/>
          <p:nvPr/>
        </p:nvSpPr>
        <p:spPr>
          <a:xfrm>
            <a:off x="11162286" y="3486953"/>
            <a:ext cx="878391" cy="679995"/>
          </a:xfrm>
          <a:prstGeom prst="roundRect">
            <a:avLst>
              <a:gd name="adj" fmla="val 19017"/>
            </a:avLst>
          </a:prstGeom>
          <a:solidFill>
            <a:srgbClr val="FFF2E9"/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로그인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프로세스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6AB5C7E7-52AC-5399-D1FF-3CB6E63C18B5}"/>
              </a:ext>
            </a:extLst>
          </p:cNvPr>
          <p:cNvCxnSpPr>
            <a:cxnSpLocks/>
            <a:stCxn id="107" idx="3"/>
            <a:endCxn id="422" idx="1"/>
          </p:cNvCxnSpPr>
          <p:nvPr/>
        </p:nvCxnSpPr>
        <p:spPr>
          <a:xfrm>
            <a:off x="10727211" y="3826951"/>
            <a:ext cx="435075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꺾인 연결선 51">
            <a:extLst>
              <a:ext uri="{FF2B5EF4-FFF2-40B4-BE49-F238E27FC236}">
                <a16:creationId xmlns:a16="http://schemas.microsoft.com/office/drawing/2014/main" id="{AE68B55B-73E4-E082-2D8E-64A886CF4A14}"/>
              </a:ext>
            </a:extLst>
          </p:cNvPr>
          <p:cNvCxnSpPr>
            <a:cxnSpLocks/>
            <a:stCxn id="97" idx="2"/>
            <a:endCxn id="107" idx="0"/>
          </p:cNvCxnSpPr>
          <p:nvPr/>
        </p:nvCxnSpPr>
        <p:spPr>
          <a:xfrm rot="5400000">
            <a:off x="10406617" y="2956315"/>
            <a:ext cx="499301" cy="561976"/>
          </a:xfrm>
          <a:prstGeom prst="bentConnector3">
            <a:avLst>
              <a:gd name="adj1" fmla="val 38553"/>
            </a:avLst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945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CD09DF-F522-9C19-D6A4-540B3A3876D5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8FC26-103C-BB11-9464-D1ED3E87A605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핵심 기능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USER FLOW(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로그인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7E20F1-C115-9702-935D-F7E48F9B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86B7F-5B79-0147-1F9A-9D9E867D8466}"/>
              </a:ext>
            </a:extLst>
          </p:cNvPr>
          <p:cNvSpPr txBox="1"/>
          <p:nvPr/>
        </p:nvSpPr>
        <p:spPr>
          <a:xfrm>
            <a:off x="788400" y="1488807"/>
            <a:ext cx="220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로그인 프로세스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F5F48C-4B27-6866-816A-27344D94E59B}"/>
              </a:ext>
            </a:extLst>
          </p:cNvPr>
          <p:cNvSpPr/>
          <p:nvPr/>
        </p:nvSpPr>
        <p:spPr>
          <a:xfrm>
            <a:off x="3927375" y="2419515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GNB(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웹페이지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) OR </a:t>
            </a:r>
          </a:p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메뉴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모바일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)</a:t>
            </a:r>
          </a:p>
          <a:p>
            <a:pPr algn="ctr"/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&gt;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로그인 페이지</a:t>
            </a:r>
          </a:p>
        </p:txBody>
      </p:sp>
      <p:sp>
        <p:nvSpPr>
          <p:cNvPr id="10" name="사각형: 둥근 모서리 60">
            <a:extLst>
              <a:ext uri="{FF2B5EF4-FFF2-40B4-BE49-F238E27FC236}">
                <a16:creationId xmlns:a16="http://schemas.microsoft.com/office/drawing/2014/main" id="{EDF04681-39A3-AB45-2FD0-958044887E04}"/>
              </a:ext>
            </a:extLst>
          </p:cNvPr>
          <p:cNvSpPr/>
          <p:nvPr/>
        </p:nvSpPr>
        <p:spPr>
          <a:xfrm>
            <a:off x="5351795" y="2419515"/>
            <a:ext cx="1302339" cy="683251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회원이십니까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405127-3A4B-EB61-5854-38AA1F559A17}"/>
              </a:ext>
            </a:extLst>
          </p:cNvPr>
          <p:cNvCxnSpPr>
            <a:cxnSpLocks/>
            <a:stCxn id="10" idx="2"/>
            <a:endCxn id="189" idx="0"/>
          </p:cNvCxnSpPr>
          <p:nvPr/>
        </p:nvCxnSpPr>
        <p:spPr>
          <a:xfrm>
            <a:off x="6002965" y="3102766"/>
            <a:ext cx="0" cy="46496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E362599-7F69-A7B9-FA55-5E0A383B3EE2}"/>
              </a:ext>
            </a:extLst>
          </p:cNvPr>
          <p:cNvCxnSpPr>
            <a:cxnSpLocks/>
            <a:stCxn id="279" idx="3"/>
            <a:endCxn id="102" idx="1"/>
          </p:cNvCxnSpPr>
          <p:nvPr/>
        </p:nvCxnSpPr>
        <p:spPr>
          <a:xfrm flipV="1">
            <a:off x="6395026" y="5052685"/>
            <a:ext cx="62206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FFFCB50-23E9-20D0-DB58-47698E6F0393}"/>
              </a:ext>
            </a:extLst>
          </p:cNvPr>
          <p:cNvSpPr txBox="1"/>
          <p:nvPr/>
        </p:nvSpPr>
        <p:spPr>
          <a:xfrm>
            <a:off x="8829439" y="2202534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066C00-A3E3-7AE3-8199-894CDB136AE9}"/>
              </a:ext>
            </a:extLst>
          </p:cNvPr>
          <p:cNvSpPr txBox="1"/>
          <p:nvPr/>
        </p:nvSpPr>
        <p:spPr>
          <a:xfrm>
            <a:off x="9495303" y="2755492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78D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800" b="1" dirty="0">
              <a:solidFill>
                <a:srgbClr val="0078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65B51D6-78F6-F284-D847-F61D3F02DD6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654134" y="2759512"/>
            <a:ext cx="454647" cy="1628"/>
          </a:xfrm>
          <a:prstGeom prst="straightConnector1">
            <a:avLst/>
          </a:prstGeom>
          <a:ln>
            <a:solidFill>
              <a:srgbClr val="0078D7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504FF58-FCD1-1EBC-7089-051EEE216C94}"/>
              </a:ext>
            </a:extLst>
          </p:cNvPr>
          <p:cNvCxnSpPr>
            <a:cxnSpLocks/>
            <a:stCxn id="189" idx="2"/>
            <a:endCxn id="279" idx="0"/>
          </p:cNvCxnSpPr>
          <p:nvPr/>
        </p:nvCxnSpPr>
        <p:spPr>
          <a:xfrm flipH="1">
            <a:off x="6001523" y="4247725"/>
            <a:ext cx="1442" cy="4649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1B05063-BE5D-97DA-7F8C-F05C9540ECAA}"/>
              </a:ext>
            </a:extLst>
          </p:cNvPr>
          <p:cNvSpPr txBox="1"/>
          <p:nvPr/>
        </p:nvSpPr>
        <p:spPr>
          <a:xfrm>
            <a:off x="6002965" y="3104443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 </a:t>
            </a:r>
            <a:endParaRPr lang="ko-KR" altLang="en-US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886871-D497-70B3-BDC5-8354899BAF5E}"/>
              </a:ext>
            </a:extLst>
          </p:cNvPr>
          <p:cNvSpPr txBox="1"/>
          <p:nvPr/>
        </p:nvSpPr>
        <p:spPr>
          <a:xfrm>
            <a:off x="6654134" y="2760958"/>
            <a:ext cx="372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0078D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800" b="1" dirty="0">
              <a:solidFill>
                <a:srgbClr val="0078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BF3AF5B-1BC1-2A6A-8E1C-31A35DEDB8BF}"/>
              </a:ext>
            </a:extLst>
          </p:cNvPr>
          <p:cNvCxnSpPr>
            <a:cxnSpLocks/>
            <a:stCxn id="104" idx="3"/>
            <a:endCxn id="107" idx="1"/>
          </p:cNvCxnSpPr>
          <p:nvPr/>
        </p:nvCxnSpPr>
        <p:spPr>
          <a:xfrm flipV="1">
            <a:off x="9650688" y="2755492"/>
            <a:ext cx="391204" cy="1242"/>
          </a:xfrm>
          <a:prstGeom prst="straightConnector1">
            <a:avLst/>
          </a:prstGeom>
          <a:ln>
            <a:solidFill>
              <a:srgbClr val="0078D7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DA7C2E9-1D2B-EE34-6960-4F598C5FF2C3}"/>
              </a:ext>
            </a:extLst>
          </p:cNvPr>
          <p:cNvCxnSpPr>
            <a:cxnSpLocks/>
            <a:stCxn id="362" idx="3"/>
            <a:endCxn id="81" idx="1"/>
          </p:cNvCxnSpPr>
          <p:nvPr/>
        </p:nvCxnSpPr>
        <p:spPr>
          <a:xfrm>
            <a:off x="2005298" y="2759514"/>
            <a:ext cx="47615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9079281-A1C4-FFB8-F612-7F2DD9497290}"/>
              </a:ext>
            </a:extLst>
          </p:cNvPr>
          <p:cNvSpPr/>
          <p:nvPr/>
        </p:nvSpPr>
        <p:spPr>
          <a:xfrm>
            <a:off x="2481450" y="2419517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메인페이지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 접속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3A1E84C-5835-B5C0-3B09-64505856459E}"/>
              </a:ext>
            </a:extLst>
          </p:cNvPr>
          <p:cNvCxnSpPr>
            <a:cxnSpLocks/>
          </p:cNvCxnSpPr>
          <p:nvPr/>
        </p:nvCxnSpPr>
        <p:spPr>
          <a:xfrm flipV="1">
            <a:off x="3451223" y="2759512"/>
            <a:ext cx="473977" cy="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13D7518-61F9-07F6-A52B-0B8BC6EF3127}"/>
              </a:ext>
            </a:extLst>
          </p:cNvPr>
          <p:cNvCxnSpPr>
            <a:cxnSpLocks/>
          </p:cNvCxnSpPr>
          <p:nvPr/>
        </p:nvCxnSpPr>
        <p:spPr>
          <a:xfrm flipV="1">
            <a:off x="4897148" y="2759511"/>
            <a:ext cx="473977" cy="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7FED724-B111-6F25-EFC0-AF61776EF042}"/>
              </a:ext>
            </a:extLst>
          </p:cNvPr>
          <p:cNvSpPr/>
          <p:nvPr/>
        </p:nvSpPr>
        <p:spPr>
          <a:xfrm>
            <a:off x="7017087" y="4712688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가입완료 및 </a:t>
            </a:r>
            <a:endParaRPr lang="en-US" altLang="ko-KR" sz="9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로그인 페이지</a:t>
            </a:r>
          </a:p>
        </p:txBody>
      </p:sp>
      <p:sp>
        <p:nvSpPr>
          <p:cNvPr id="104" name="사각형: 둥근 모서리 60">
            <a:extLst>
              <a:ext uri="{FF2B5EF4-FFF2-40B4-BE49-F238E27FC236}">
                <a16:creationId xmlns:a16="http://schemas.microsoft.com/office/drawing/2014/main" id="{5A6C9900-EDE8-9C2F-85E5-1634741F529F}"/>
              </a:ext>
            </a:extLst>
          </p:cNvPr>
          <p:cNvSpPr/>
          <p:nvPr/>
        </p:nvSpPr>
        <p:spPr>
          <a:xfrm>
            <a:off x="8348349" y="2417978"/>
            <a:ext cx="1302339" cy="677511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정보가 정확합니까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07" name="모서리가 둥근 직사각형 57">
            <a:extLst>
              <a:ext uri="{FF2B5EF4-FFF2-40B4-BE49-F238E27FC236}">
                <a16:creationId xmlns:a16="http://schemas.microsoft.com/office/drawing/2014/main" id="{45011006-C6D0-32CE-6ECC-8BE63697F1A6}"/>
              </a:ext>
            </a:extLst>
          </p:cNvPr>
          <p:cNvSpPr/>
          <p:nvPr/>
        </p:nvSpPr>
        <p:spPr>
          <a:xfrm>
            <a:off x="10041892" y="2415495"/>
            <a:ext cx="703864" cy="679994"/>
          </a:xfrm>
          <a:prstGeom prst="roundRect">
            <a:avLst>
              <a:gd name="adj" fmla="val 50000"/>
            </a:avLst>
          </a:prstGeom>
          <a:solidFill>
            <a:srgbClr val="FFF2E9"/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완료</a:t>
            </a:r>
            <a:endParaRPr lang="en-US" altLang="ko-KR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F3407040-53A6-A195-5E17-7E94F8DF464D}"/>
              </a:ext>
            </a:extLst>
          </p:cNvPr>
          <p:cNvCxnSpPr>
            <a:cxnSpLocks/>
            <a:stCxn id="286" idx="3"/>
          </p:cNvCxnSpPr>
          <p:nvPr/>
        </p:nvCxnSpPr>
        <p:spPr>
          <a:xfrm flipV="1">
            <a:off x="7895477" y="2757975"/>
            <a:ext cx="452872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8AC1902-8416-28FD-D6B4-1F71C16593B2}"/>
              </a:ext>
            </a:extLst>
          </p:cNvPr>
          <p:cNvSpPr/>
          <p:nvPr/>
        </p:nvSpPr>
        <p:spPr>
          <a:xfrm>
            <a:off x="5518078" y="3567731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회원가입</a:t>
            </a:r>
          </a:p>
        </p:txBody>
      </p:sp>
      <p:cxnSp>
        <p:nvCxnSpPr>
          <p:cNvPr id="209" name="꺾인 연결선 51">
            <a:extLst>
              <a:ext uri="{FF2B5EF4-FFF2-40B4-BE49-F238E27FC236}">
                <a16:creationId xmlns:a16="http://schemas.microsoft.com/office/drawing/2014/main" id="{EDF1AC25-B48A-7ECF-2D5F-E50C3B3E179D}"/>
              </a:ext>
            </a:extLst>
          </p:cNvPr>
          <p:cNvCxnSpPr>
            <a:cxnSpLocks/>
            <a:stCxn id="23" idx="0"/>
            <a:endCxn id="286" idx="0"/>
          </p:cNvCxnSpPr>
          <p:nvPr/>
        </p:nvCxnSpPr>
        <p:spPr>
          <a:xfrm rot="16200000" flipH="1" flipV="1">
            <a:off x="8143024" y="1561484"/>
            <a:ext cx="215444" cy="1497544"/>
          </a:xfrm>
          <a:prstGeom prst="bentConnector3">
            <a:avLst>
              <a:gd name="adj1" fmla="val -106106"/>
            </a:avLst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모서리가 둥근 직사각형 57">
            <a:extLst>
              <a:ext uri="{FF2B5EF4-FFF2-40B4-BE49-F238E27FC236}">
                <a16:creationId xmlns:a16="http://schemas.microsoft.com/office/drawing/2014/main" id="{09E6C80E-1E05-BB20-2796-2BCB9126A738}"/>
              </a:ext>
            </a:extLst>
          </p:cNvPr>
          <p:cNvSpPr/>
          <p:nvPr/>
        </p:nvSpPr>
        <p:spPr>
          <a:xfrm>
            <a:off x="5608019" y="4712688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회원가입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프로세스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86" name="모서리가 둥근 직사각형 57">
            <a:extLst>
              <a:ext uri="{FF2B5EF4-FFF2-40B4-BE49-F238E27FC236}">
                <a16:creationId xmlns:a16="http://schemas.microsoft.com/office/drawing/2014/main" id="{47EDC01E-9FA0-5902-E3E9-4D8745C41F40}"/>
              </a:ext>
            </a:extLst>
          </p:cNvPr>
          <p:cNvSpPr/>
          <p:nvPr/>
        </p:nvSpPr>
        <p:spPr>
          <a:xfrm>
            <a:off x="7108470" y="2417978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아이디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비밀번호 입력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362" name="모서리가 둥근 직사각형 57">
            <a:extLst>
              <a:ext uri="{FF2B5EF4-FFF2-40B4-BE49-F238E27FC236}">
                <a16:creationId xmlns:a16="http://schemas.microsoft.com/office/drawing/2014/main" id="{501987F0-0D14-B804-DBE7-E81F6C5FB238}"/>
              </a:ext>
            </a:extLst>
          </p:cNvPr>
          <p:cNvSpPr/>
          <p:nvPr/>
        </p:nvSpPr>
        <p:spPr>
          <a:xfrm>
            <a:off x="1301434" y="2419517"/>
            <a:ext cx="703864" cy="67999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rgbClr val="5B9BD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시작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24" name="모서리가 둥근 직사각형 57">
            <a:extLst>
              <a:ext uri="{FF2B5EF4-FFF2-40B4-BE49-F238E27FC236}">
                <a16:creationId xmlns:a16="http://schemas.microsoft.com/office/drawing/2014/main" id="{F6965569-7509-5135-151A-F17A83A7CF65}"/>
              </a:ext>
            </a:extLst>
          </p:cNvPr>
          <p:cNvSpPr/>
          <p:nvPr/>
        </p:nvSpPr>
        <p:spPr>
          <a:xfrm>
            <a:off x="8606015" y="3508031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아이디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비밀번호 찾기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225" name="꺾인 연결선 51">
            <a:extLst>
              <a:ext uri="{FF2B5EF4-FFF2-40B4-BE49-F238E27FC236}">
                <a16:creationId xmlns:a16="http://schemas.microsoft.com/office/drawing/2014/main" id="{957B621A-D2C1-C724-DA22-686EFB0ABFDF}"/>
              </a:ext>
            </a:extLst>
          </p:cNvPr>
          <p:cNvCxnSpPr>
            <a:cxnSpLocks/>
            <a:stCxn id="224" idx="1"/>
            <a:endCxn id="286" idx="2"/>
          </p:cNvCxnSpPr>
          <p:nvPr/>
        </p:nvCxnSpPr>
        <p:spPr>
          <a:xfrm rot="10800000">
            <a:off x="7501975" y="3097973"/>
            <a:ext cx="1104041" cy="750056"/>
          </a:xfrm>
          <a:prstGeom prst="bentConnector2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1A1088B-17BA-88F2-E2EE-403E665E3643}"/>
              </a:ext>
            </a:extLst>
          </p:cNvPr>
          <p:cNvCxnSpPr>
            <a:cxnSpLocks/>
            <a:stCxn id="102" idx="0"/>
            <a:endCxn id="286" idx="2"/>
          </p:cNvCxnSpPr>
          <p:nvPr/>
        </p:nvCxnSpPr>
        <p:spPr>
          <a:xfrm flipV="1">
            <a:off x="7501974" y="3097973"/>
            <a:ext cx="0" cy="161471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꺾인 연결선 51">
            <a:extLst>
              <a:ext uri="{FF2B5EF4-FFF2-40B4-BE49-F238E27FC236}">
                <a16:creationId xmlns:a16="http://schemas.microsoft.com/office/drawing/2014/main" id="{D21E24BE-61E0-1DDB-9B88-5DA0F949336C}"/>
              </a:ext>
            </a:extLst>
          </p:cNvPr>
          <p:cNvCxnSpPr>
            <a:cxnSpLocks/>
            <a:stCxn id="246" idx="2"/>
            <a:endCxn id="224" idx="0"/>
          </p:cNvCxnSpPr>
          <p:nvPr/>
        </p:nvCxnSpPr>
        <p:spPr>
          <a:xfrm rot="16200000" flipH="1">
            <a:off x="8880270" y="3388782"/>
            <a:ext cx="238496" cy="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39E0A92A-A1E9-DF8C-D7EC-93DD652DDECB}"/>
              </a:ext>
            </a:extLst>
          </p:cNvPr>
          <p:cNvSpPr txBox="1"/>
          <p:nvPr/>
        </p:nvSpPr>
        <p:spPr>
          <a:xfrm>
            <a:off x="8829439" y="3054091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758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>
            <a:extLst>
              <a:ext uri="{FF2B5EF4-FFF2-40B4-BE49-F238E27FC236}">
                <a16:creationId xmlns:a16="http://schemas.microsoft.com/office/drawing/2014/main" id="{069BC796-C1A7-D38B-4951-232E083E756C}"/>
              </a:ext>
            </a:extLst>
          </p:cNvPr>
          <p:cNvSpPr/>
          <p:nvPr/>
        </p:nvSpPr>
        <p:spPr>
          <a:xfrm>
            <a:off x="7062074" y="2417978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마이페이지</a:t>
            </a:r>
            <a:endParaRPr lang="en-US" altLang="ko-KR" sz="9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&gt;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기관 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CD09DF-F522-9C19-D6A4-540B3A3876D5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8FC26-103C-BB11-9464-D1ED3E87A605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핵심 기능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USER FLOW(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기관등록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7E20F1-C115-9702-935D-F7E48F9B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86B7F-5B79-0147-1F9A-9D9E867D8466}"/>
              </a:ext>
            </a:extLst>
          </p:cNvPr>
          <p:cNvSpPr txBox="1"/>
          <p:nvPr/>
        </p:nvSpPr>
        <p:spPr>
          <a:xfrm>
            <a:off x="788400" y="1488807"/>
            <a:ext cx="220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기관 등록 프로세스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CB50-23E9-20D0-DB58-47698E6F0393}"/>
              </a:ext>
            </a:extLst>
          </p:cNvPr>
          <p:cNvSpPr txBox="1"/>
          <p:nvPr/>
        </p:nvSpPr>
        <p:spPr>
          <a:xfrm>
            <a:off x="10253271" y="3082050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066C00-A3E3-7AE3-8199-894CDB136AE9}"/>
              </a:ext>
            </a:extLst>
          </p:cNvPr>
          <p:cNvSpPr txBox="1"/>
          <p:nvPr/>
        </p:nvSpPr>
        <p:spPr>
          <a:xfrm>
            <a:off x="9870383" y="2193868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78D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800" b="1" dirty="0">
              <a:solidFill>
                <a:srgbClr val="0078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65B51D6-78F6-F284-D847-F61D3F02DD6A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6745571" y="2757886"/>
            <a:ext cx="316503" cy="8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504FF58-FCD1-1EBC-7089-051EEE216C94}"/>
              </a:ext>
            </a:extLst>
          </p:cNvPr>
          <p:cNvCxnSpPr>
            <a:cxnSpLocks/>
            <a:stCxn id="189" idx="3"/>
            <a:endCxn id="279" idx="1"/>
          </p:cNvCxnSpPr>
          <p:nvPr/>
        </p:nvCxnSpPr>
        <p:spPr>
          <a:xfrm>
            <a:off x="4940468" y="3902867"/>
            <a:ext cx="760430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1B05063-BE5D-97DA-7F8C-F05C9540ECAA}"/>
              </a:ext>
            </a:extLst>
          </p:cNvPr>
          <p:cNvSpPr txBox="1"/>
          <p:nvPr/>
        </p:nvSpPr>
        <p:spPr>
          <a:xfrm>
            <a:off x="6694447" y="2541287"/>
            <a:ext cx="3690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 </a:t>
            </a:r>
            <a:endParaRPr lang="ko-KR" altLang="en-US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886871-D497-70B3-BDC5-8354899BAF5E}"/>
              </a:ext>
            </a:extLst>
          </p:cNvPr>
          <p:cNvSpPr txBox="1"/>
          <p:nvPr/>
        </p:nvSpPr>
        <p:spPr>
          <a:xfrm>
            <a:off x="6097623" y="2214693"/>
            <a:ext cx="372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0078D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800" b="1" dirty="0">
              <a:solidFill>
                <a:srgbClr val="0078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BF3AF5B-1BC1-2A6A-8E1C-31A35DEDB8BF}"/>
              </a:ext>
            </a:extLst>
          </p:cNvPr>
          <p:cNvCxnSpPr>
            <a:cxnSpLocks/>
            <a:stCxn id="104" idx="0"/>
            <a:endCxn id="224" idx="2"/>
          </p:cNvCxnSpPr>
          <p:nvPr/>
        </p:nvCxnSpPr>
        <p:spPr>
          <a:xfrm flipH="1" flipV="1">
            <a:off x="10239395" y="1966778"/>
            <a:ext cx="3" cy="451198"/>
          </a:xfrm>
          <a:prstGeom prst="straightConnector1">
            <a:avLst/>
          </a:prstGeom>
          <a:ln>
            <a:solidFill>
              <a:srgbClr val="0078D7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DA7C2E9-1D2B-EE34-6960-4F598C5FF2C3}"/>
              </a:ext>
            </a:extLst>
          </p:cNvPr>
          <p:cNvCxnSpPr>
            <a:cxnSpLocks/>
            <a:stCxn id="362" idx="3"/>
            <a:endCxn id="81" idx="1"/>
          </p:cNvCxnSpPr>
          <p:nvPr/>
        </p:nvCxnSpPr>
        <p:spPr>
          <a:xfrm>
            <a:off x="2005298" y="2759514"/>
            <a:ext cx="47615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9079281-A1C4-FFB8-F612-7F2DD9497290}"/>
              </a:ext>
            </a:extLst>
          </p:cNvPr>
          <p:cNvSpPr/>
          <p:nvPr/>
        </p:nvSpPr>
        <p:spPr>
          <a:xfrm>
            <a:off x="2481450" y="2419517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메인페이지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 접속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3A1E84C-5835-B5C0-3B09-64505856459E}"/>
              </a:ext>
            </a:extLst>
          </p:cNvPr>
          <p:cNvCxnSpPr>
            <a:cxnSpLocks/>
            <a:stCxn id="81" idx="3"/>
            <a:endCxn id="44" idx="1"/>
          </p:cNvCxnSpPr>
          <p:nvPr/>
        </p:nvCxnSpPr>
        <p:spPr>
          <a:xfrm flipV="1">
            <a:off x="3451223" y="2757886"/>
            <a:ext cx="355786" cy="162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사각형: 둥근 모서리 60">
            <a:extLst>
              <a:ext uri="{FF2B5EF4-FFF2-40B4-BE49-F238E27FC236}">
                <a16:creationId xmlns:a16="http://schemas.microsoft.com/office/drawing/2014/main" id="{5A6C9900-EDE8-9C2F-85E5-1634741F529F}"/>
              </a:ext>
            </a:extLst>
          </p:cNvPr>
          <p:cNvSpPr/>
          <p:nvPr/>
        </p:nvSpPr>
        <p:spPr>
          <a:xfrm>
            <a:off x="9588228" y="2417976"/>
            <a:ext cx="1302339" cy="677511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등록된 기관입니까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A42055D-AB47-8C47-E080-91D39179FA92}"/>
              </a:ext>
            </a:extLst>
          </p:cNvPr>
          <p:cNvSpPr/>
          <p:nvPr/>
        </p:nvSpPr>
        <p:spPr>
          <a:xfrm>
            <a:off x="9754510" y="3567731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신청확인 및 등록</a:t>
            </a:r>
          </a:p>
        </p:txBody>
      </p:sp>
      <p:sp>
        <p:nvSpPr>
          <p:cNvPr id="107" name="모서리가 둥근 직사각형 57">
            <a:extLst>
              <a:ext uri="{FF2B5EF4-FFF2-40B4-BE49-F238E27FC236}">
                <a16:creationId xmlns:a16="http://schemas.microsoft.com/office/drawing/2014/main" id="{45011006-C6D0-32CE-6ECC-8BE63697F1A6}"/>
              </a:ext>
            </a:extLst>
          </p:cNvPr>
          <p:cNvSpPr/>
          <p:nvPr/>
        </p:nvSpPr>
        <p:spPr>
          <a:xfrm>
            <a:off x="9887464" y="4712688"/>
            <a:ext cx="703864" cy="679994"/>
          </a:xfrm>
          <a:prstGeom prst="roundRect">
            <a:avLst>
              <a:gd name="adj" fmla="val 50000"/>
            </a:avLst>
          </a:prstGeom>
          <a:solidFill>
            <a:srgbClr val="FFF2E9"/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완료</a:t>
            </a:r>
            <a:endParaRPr lang="en-US" altLang="ko-KR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F3407040-53A6-A195-5E17-7E94F8DF464D}"/>
              </a:ext>
            </a:extLst>
          </p:cNvPr>
          <p:cNvCxnSpPr>
            <a:cxnSpLocks/>
            <a:stCxn id="74" idx="3"/>
            <a:endCxn id="287" idx="1"/>
          </p:cNvCxnSpPr>
          <p:nvPr/>
        </p:nvCxnSpPr>
        <p:spPr>
          <a:xfrm>
            <a:off x="8031847" y="2757975"/>
            <a:ext cx="31650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D58C9E-8A9B-AC1D-40E9-865D2042AF6C}"/>
              </a:ext>
            </a:extLst>
          </p:cNvPr>
          <p:cNvCxnSpPr>
            <a:cxnSpLocks/>
            <a:stCxn id="287" idx="3"/>
            <a:endCxn id="104" idx="1"/>
          </p:cNvCxnSpPr>
          <p:nvPr/>
        </p:nvCxnSpPr>
        <p:spPr>
          <a:xfrm flipV="1">
            <a:off x="9135356" y="2756732"/>
            <a:ext cx="452872" cy="124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8AC1902-8416-28FD-D6B4-1F71C16593B2}"/>
              </a:ext>
            </a:extLst>
          </p:cNvPr>
          <p:cNvSpPr/>
          <p:nvPr/>
        </p:nvSpPr>
        <p:spPr>
          <a:xfrm>
            <a:off x="3970695" y="3562870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 가입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77E8DFE7-8317-CE52-8621-6752A9411C8B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>
          <a:xfrm flipH="1">
            <a:off x="10239396" y="4247725"/>
            <a:ext cx="1" cy="4649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모서리가 둥근 직사각형 57">
            <a:extLst>
              <a:ext uri="{FF2B5EF4-FFF2-40B4-BE49-F238E27FC236}">
                <a16:creationId xmlns:a16="http://schemas.microsoft.com/office/drawing/2014/main" id="{B8C2C183-788A-6A20-34C4-84C80EDD09FB}"/>
              </a:ext>
            </a:extLst>
          </p:cNvPr>
          <p:cNvSpPr/>
          <p:nvPr/>
        </p:nvSpPr>
        <p:spPr>
          <a:xfrm>
            <a:off x="9800200" y="5676355"/>
            <a:ext cx="878391" cy="679995"/>
          </a:xfrm>
          <a:prstGeom prst="roundRect">
            <a:avLst>
              <a:gd name="adj" fmla="val 19017"/>
            </a:avLst>
          </a:prstGeom>
          <a:solidFill>
            <a:srgbClr val="FFF2E9"/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장비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시설 및 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연구자원 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등록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관리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BEC9936A-9D8F-404B-8F53-4F07D8BBA301}"/>
              </a:ext>
            </a:extLst>
          </p:cNvPr>
          <p:cNvCxnSpPr>
            <a:cxnSpLocks/>
            <a:stCxn id="107" idx="2"/>
            <a:endCxn id="236" idx="0"/>
          </p:cNvCxnSpPr>
          <p:nvPr/>
        </p:nvCxnSpPr>
        <p:spPr>
          <a:xfrm>
            <a:off x="10239396" y="5392682"/>
            <a:ext cx="0" cy="28367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모서리가 둥근 직사각형 57">
            <a:extLst>
              <a:ext uri="{FF2B5EF4-FFF2-40B4-BE49-F238E27FC236}">
                <a16:creationId xmlns:a16="http://schemas.microsoft.com/office/drawing/2014/main" id="{09E6C80E-1E05-BB20-2796-2BCB9126A738}"/>
              </a:ext>
            </a:extLst>
          </p:cNvPr>
          <p:cNvSpPr/>
          <p:nvPr/>
        </p:nvSpPr>
        <p:spPr>
          <a:xfrm>
            <a:off x="5700898" y="3562870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기관회원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가입 선택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87" name="모서리가 둥근 직사각형 57">
            <a:extLst>
              <a:ext uri="{FF2B5EF4-FFF2-40B4-BE49-F238E27FC236}">
                <a16:creationId xmlns:a16="http://schemas.microsoft.com/office/drawing/2014/main" id="{76F05EB6-7257-A882-0E6C-B706898A0586}"/>
              </a:ext>
            </a:extLst>
          </p:cNvPr>
          <p:cNvSpPr/>
          <p:nvPr/>
        </p:nvSpPr>
        <p:spPr>
          <a:xfrm>
            <a:off x="8348349" y="2417977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기관 정보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입력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362" name="모서리가 둥근 직사각형 57">
            <a:extLst>
              <a:ext uri="{FF2B5EF4-FFF2-40B4-BE49-F238E27FC236}">
                <a16:creationId xmlns:a16="http://schemas.microsoft.com/office/drawing/2014/main" id="{501987F0-0D14-B804-DBE7-E81F6C5FB238}"/>
              </a:ext>
            </a:extLst>
          </p:cNvPr>
          <p:cNvSpPr/>
          <p:nvPr/>
        </p:nvSpPr>
        <p:spPr>
          <a:xfrm>
            <a:off x="1301434" y="2419517"/>
            <a:ext cx="703864" cy="67999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rgbClr val="5B9BD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시작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C0A7386-801C-6A2E-9C0A-E99062B9C13C}"/>
              </a:ext>
            </a:extLst>
          </p:cNvPr>
          <p:cNvCxnSpPr>
            <a:cxnSpLocks/>
            <a:stCxn id="104" idx="2"/>
            <a:endCxn id="105" idx="0"/>
          </p:cNvCxnSpPr>
          <p:nvPr/>
        </p:nvCxnSpPr>
        <p:spPr>
          <a:xfrm flipH="1">
            <a:off x="10239397" y="3095487"/>
            <a:ext cx="1" cy="472244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모서리가 둥근 직사각형 57">
            <a:extLst>
              <a:ext uri="{FF2B5EF4-FFF2-40B4-BE49-F238E27FC236}">
                <a16:creationId xmlns:a16="http://schemas.microsoft.com/office/drawing/2014/main" id="{B5BD9F95-A376-AA79-A205-C6210C18EB14}"/>
              </a:ext>
            </a:extLst>
          </p:cNvPr>
          <p:cNvSpPr/>
          <p:nvPr/>
        </p:nvSpPr>
        <p:spPr>
          <a:xfrm>
            <a:off x="9887463" y="1286784"/>
            <a:ext cx="703864" cy="67999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실패</a:t>
            </a:r>
            <a:endParaRPr lang="en-US" altLang="ko-KR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37" name="꺾인 연결선 51">
            <a:extLst>
              <a:ext uri="{FF2B5EF4-FFF2-40B4-BE49-F238E27FC236}">
                <a16:creationId xmlns:a16="http://schemas.microsoft.com/office/drawing/2014/main" id="{4D004983-BB3C-2A2F-019B-C14019E57307}"/>
              </a:ext>
            </a:extLst>
          </p:cNvPr>
          <p:cNvCxnSpPr>
            <a:cxnSpLocks/>
            <a:stCxn id="104" idx="0"/>
            <a:endCxn id="287" idx="0"/>
          </p:cNvCxnSpPr>
          <p:nvPr/>
        </p:nvCxnSpPr>
        <p:spPr>
          <a:xfrm rot="16200000" flipH="1" flipV="1">
            <a:off x="9490625" y="1669203"/>
            <a:ext cx="1" cy="1497545"/>
          </a:xfrm>
          <a:prstGeom prst="bentConnector3">
            <a:avLst>
              <a:gd name="adj1" fmla="val -22860000000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60">
            <a:extLst>
              <a:ext uri="{FF2B5EF4-FFF2-40B4-BE49-F238E27FC236}">
                <a16:creationId xmlns:a16="http://schemas.microsoft.com/office/drawing/2014/main" id="{11C745E6-3360-13D6-B2B1-4E189F7C9106}"/>
              </a:ext>
            </a:extLst>
          </p:cNvPr>
          <p:cNvSpPr/>
          <p:nvPr/>
        </p:nvSpPr>
        <p:spPr>
          <a:xfrm>
            <a:off x="3807009" y="2416260"/>
            <a:ext cx="1302339" cy="683251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이미 가입이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되었습니까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47" name="사각형: 둥근 모서리 60">
            <a:extLst>
              <a:ext uri="{FF2B5EF4-FFF2-40B4-BE49-F238E27FC236}">
                <a16:creationId xmlns:a16="http://schemas.microsoft.com/office/drawing/2014/main" id="{5001CF32-157B-EEFE-A0C0-EF7D57A60114}"/>
              </a:ext>
            </a:extLst>
          </p:cNvPr>
          <p:cNvSpPr/>
          <p:nvPr/>
        </p:nvSpPr>
        <p:spPr>
          <a:xfrm>
            <a:off x="5443232" y="2416260"/>
            <a:ext cx="1302339" cy="683251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기관회원입니까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23205B1-215E-7BE1-64A5-A1FB7346A4FF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6094402" y="1966778"/>
            <a:ext cx="0" cy="449482"/>
          </a:xfrm>
          <a:prstGeom prst="straightConnector1">
            <a:avLst/>
          </a:prstGeom>
          <a:ln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7">
            <a:extLst>
              <a:ext uri="{FF2B5EF4-FFF2-40B4-BE49-F238E27FC236}">
                <a16:creationId xmlns:a16="http://schemas.microsoft.com/office/drawing/2014/main" id="{08D811C5-4182-9212-59E5-8F227B2DB589}"/>
              </a:ext>
            </a:extLst>
          </p:cNvPr>
          <p:cNvSpPr/>
          <p:nvPr/>
        </p:nvSpPr>
        <p:spPr>
          <a:xfrm>
            <a:off x="5742469" y="1286784"/>
            <a:ext cx="703864" cy="67999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실패</a:t>
            </a:r>
            <a:endParaRPr lang="en-US" altLang="ko-KR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5DE8F77-CDEC-FF0B-E8EB-C87A9A61BAEC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5116968" y="2757886"/>
            <a:ext cx="326264" cy="0"/>
          </a:xfrm>
          <a:prstGeom prst="straightConnector1">
            <a:avLst/>
          </a:prstGeom>
          <a:ln>
            <a:solidFill>
              <a:srgbClr val="0078D7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6F38875-699C-01B2-788E-688EBDD93B23}"/>
              </a:ext>
            </a:extLst>
          </p:cNvPr>
          <p:cNvSpPr txBox="1"/>
          <p:nvPr/>
        </p:nvSpPr>
        <p:spPr>
          <a:xfrm>
            <a:off x="5094036" y="2547839"/>
            <a:ext cx="372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0078D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800" b="1" dirty="0">
              <a:solidFill>
                <a:srgbClr val="0078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5D6BDD2-30BB-783E-3D5B-2F0E70414751}"/>
              </a:ext>
            </a:extLst>
          </p:cNvPr>
          <p:cNvSpPr txBox="1"/>
          <p:nvPr/>
        </p:nvSpPr>
        <p:spPr>
          <a:xfrm>
            <a:off x="4465430" y="3092692"/>
            <a:ext cx="3690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 </a:t>
            </a:r>
            <a:endParaRPr lang="ko-KR" altLang="en-US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75" name="직선 화살표 연결선 274">
            <a:extLst>
              <a:ext uri="{FF2B5EF4-FFF2-40B4-BE49-F238E27FC236}">
                <a16:creationId xmlns:a16="http://schemas.microsoft.com/office/drawing/2014/main" id="{A3BFA6D7-490B-36AB-A973-4389A16B6587}"/>
              </a:ext>
            </a:extLst>
          </p:cNvPr>
          <p:cNvCxnSpPr>
            <a:cxnSpLocks/>
            <a:stCxn id="44" idx="2"/>
            <a:endCxn id="189" idx="0"/>
          </p:cNvCxnSpPr>
          <p:nvPr/>
        </p:nvCxnSpPr>
        <p:spPr>
          <a:xfrm flipH="1">
            <a:off x="4455582" y="3099511"/>
            <a:ext cx="2597" cy="46335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모서리가 둥근 직사각형 57">
            <a:extLst>
              <a:ext uri="{FF2B5EF4-FFF2-40B4-BE49-F238E27FC236}">
                <a16:creationId xmlns:a16="http://schemas.microsoft.com/office/drawing/2014/main" id="{6E6D9D69-DD1A-A444-CA46-FA4FA11E7656}"/>
              </a:ext>
            </a:extLst>
          </p:cNvPr>
          <p:cNvSpPr/>
          <p:nvPr/>
        </p:nvSpPr>
        <p:spPr>
          <a:xfrm>
            <a:off x="7153457" y="3562870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인증방식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선택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83" name="모서리가 둥근 직사각형 57">
            <a:extLst>
              <a:ext uri="{FF2B5EF4-FFF2-40B4-BE49-F238E27FC236}">
                <a16:creationId xmlns:a16="http://schemas.microsoft.com/office/drawing/2014/main" id="{1EBB7B00-DE22-F2A3-2E88-F099E514EEA1}"/>
              </a:ext>
            </a:extLst>
          </p:cNvPr>
          <p:cNvSpPr/>
          <p:nvPr/>
        </p:nvSpPr>
        <p:spPr>
          <a:xfrm>
            <a:off x="8348349" y="3562869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본인 인증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진행 및 확인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9A507111-0DCD-31A9-9DF4-35A9EA52BF22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487905" y="3902868"/>
            <a:ext cx="66555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DEA1952-7578-3384-9D6C-A390A294A184}"/>
              </a:ext>
            </a:extLst>
          </p:cNvPr>
          <p:cNvCxnSpPr>
            <a:cxnSpLocks/>
            <a:stCxn id="282" idx="3"/>
            <a:endCxn id="283" idx="1"/>
          </p:cNvCxnSpPr>
          <p:nvPr/>
        </p:nvCxnSpPr>
        <p:spPr>
          <a:xfrm flipV="1">
            <a:off x="7940464" y="3902867"/>
            <a:ext cx="40788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337E8CB-3AD6-F916-4B2D-BD29CF2D6D71}"/>
              </a:ext>
            </a:extLst>
          </p:cNvPr>
          <p:cNvCxnSpPr>
            <a:cxnSpLocks/>
            <a:stCxn id="283" idx="0"/>
            <a:endCxn id="287" idx="2"/>
          </p:cNvCxnSpPr>
          <p:nvPr/>
        </p:nvCxnSpPr>
        <p:spPr>
          <a:xfrm flipV="1">
            <a:off x="8741853" y="3097972"/>
            <a:ext cx="0" cy="46489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249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65E5A7-B057-272A-242C-AD88C7ABE12F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8FC26-103C-BB11-9464-D1ED3E87A605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핵심 기능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USER FLOW(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바이오맵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7E20F1-C115-9702-935D-F7E48F9B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86B7F-5B79-0147-1F9A-9D9E867D8466}"/>
              </a:ext>
            </a:extLst>
          </p:cNvPr>
          <p:cNvSpPr txBox="1"/>
          <p:nvPr/>
        </p:nvSpPr>
        <p:spPr>
          <a:xfrm>
            <a:off x="788400" y="1488807"/>
            <a:ext cx="220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바이오맵</a:t>
            </a:r>
            <a:r>
              <a:rPr lang="ko-KR" altLang="en-US" b="1" dirty="0">
                <a:latin typeface="+mj-ea"/>
                <a:ea typeface="+mj-ea"/>
              </a:rPr>
              <a:t> 프로세스</a:t>
            </a:r>
          </a:p>
        </p:txBody>
      </p:sp>
      <p:sp>
        <p:nvSpPr>
          <p:cNvPr id="6" name="모서리가 둥근 직사각형 57">
            <a:extLst>
              <a:ext uri="{FF2B5EF4-FFF2-40B4-BE49-F238E27FC236}">
                <a16:creationId xmlns:a16="http://schemas.microsoft.com/office/drawing/2014/main" id="{E4564B71-998C-92CB-8B55-F35BD12F8981}"/>
              </a:ext>
            </a:extLst>
          </p:cNvPr>
          <p:cNvSpPr/>
          <p:nvPr/>
        </p:nvSpPr>
        <p:spPr>
          <a:xfrm>
            <a:off x="954310" y="2237437"/>
            <a:ext cx="703864" cy="67999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63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시작</a:t>
            </a:r>
            <a:endParaRPr lang="ko-KR" altLang="en-US" sz="1100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F5F48C-4B27-6866-816A-27344D94E59B}"/>
              </a:ext>
            </a:extLst>
          </p:cNvPr>
          <p:cNvSpPr/>
          <p:nvPr/>
        </p:nvSpPr>
        <p:spPr>
          <a:xfrm>
            <a:off x="6033525" y="2236034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지도에 관련 기관</a:t>
            </a:r>
            <a:endParaRPr lang="en-US" altLang="ko-KR" sz="900" dirty="0">
              <a:solidFill>
                <a:srgbClr val="000000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마커 표시 및 확인</a:t>
            </a:r>
          </a:p>
        </p:txBody>
      </p:sp>
      <p:sp>
        <p:nvSpPr>
          <p:cNvPr id="10" name="사각형: 둥근 모서리 60">
            <a:extLst>
              <a:ext uri="{FF2B5EF4-FFF2-40B4-BE49-F238E27FC236}">
                <a16:creationId xmlns:a16="http://schemas.microsoft.com/office/drawing/2014/main" id="{EDF04681-39A3-AB45-2FD0-958044887E04}"/>
              </a:ext>
            </a:extLst>
          </p:cNvPr>
          <p:cNvSpPr/>
          <p:nvPr/>
        </p:nvSpPr>
        <p:spPr>
          <a:xfrm>
            <a:off x="4385586" y="2234021"/>
            <a:ext cx="1302339" cy="683251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Segoe UI" panose="020B0502040204020203" pitchFamily="34" charset="0"/>
              </a:rPr>
              <a:t>등록된 기관입니까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Segoe UI" panose="020B0502040204020203" pitchFamily="34" charset="0"/>
              </a:rPr>
              <a:t>? 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E362599-7F69-A7B9-FA55-5E0A383B3EE2}"/>
              </a:ext>
            </a:extLst>
          </p:cNvPr>
          <p:cNvCxnSpPr>
            <a:cxnSpLocks/>
            <a:stCxn id="446" idx="0"/>
            <a:endCxn id="102" idx="2"/>
          </p:cNvCxnSpPr>
          <p:nvPr/>
        </p:nvCxnSpPr>
        <p:spPr>
          <a:xfrm flipH="1" flipV="1">
            <a:off x="6518407" y="4074707"/>
            <a:ext cx="4" cy="45696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FFFCB50-23E9-20D0-DB58-47698E6F0393}"/>
              </a:ext>
            </a:extLst>
          </p:cNvPr>
          <p:cNvSpPr txBox="1"/>
          <p:nvPr/>
        </p:nvSpPr>
        <p:spPr>
          <a:xfrm>
            <a:off x="8961822" y="2035452"/>
            <a:ext cx="3465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+mn-ea"/>
              </a:rPr>
              <a:t>NO</a:t>
            </a:r>
            <a:endParaRPr lang="ko-KR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066C00-A3E3-7AE3-8199-894CDB136AE9}"/>
              </a:ext>
            </a:extLst>
          </p:cNvPr>
          <p:cNvSpPr txBox="1"/>
          <p:nvPr/>
        </p:nvSpPr>
        <p:spPr>
          <a:xfrm>
            <a:off x="9298142" y="2916027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78D7"/>
                </a:solidFill>
                <a:latin typeface="+mn-ea"/>
              </a:rPr>
              <a:t>YES</a:t>
            </a:r>
            <a:endParaRPr lang="ko-KR" altLang="en-US" sz="800" b="1" dirty="0">
              <a:solidFill>
                <a:srgbClr val="0078D7"/>
              </a:solidFill>
              <a:latin typeface="+mn-ea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65B51D6-78F6-F284-D847-F61D3F02DD6A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5687925" y="2575647"/>
            <a:ext cx="345600" cy="384"/>
          </a:xfrm>
          <a:prstGeom prst="straightConnector1">
            <a:avLst/>
          </a:prstGeom>
          <a:ln>
            <a:solidFill>
              <a:srgbClr val="0078D7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1A1088B-17BA-88F2-E2EE-403E665E3643}"/>
              </a:ext>
            </a:extLst>
          </p:cNvPr>
          <p:cNvCxnSpPr>
            <a:cxnSpLocks/>
            <a:stCxn id="102" idx="0"/>
            <a:endCxn id="7" idx="2"/>
          </p:cNvCxnSpPr>
          <p:nvPr/>
        </p:nvCxnSpPr>
        <p:spPr>
          <a:xfrm flipV="1">
            <a:off x="6518407" y="2916028"/>
            <a:ext cx="5" cy="47868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51">
            <a:extLst>
              <a:ext uri="{FF2B5EF4-FFF2-40B4-BE49-F238E27FC236}">
                <a16:creationId xmlns:a16="http://schemas.microsoft.com/office/drawing/2014/main" id="{4D004983-BB3C-2A2F-019B-C14019E57307}"/>
              </a:ext>
            </a:extLst>
          </p:cNvPr>
          <p:cNvCxnSpPr>
            <a:cxnSpLocks/>
            <a:stCxn id="104" idx="0"/>
            <a:endCxn id="7" idx="0"/>
          </p:cNvCxnSpPr>
          <p:nvPr/>
        </p:nvCxnSpPr>
        <p:spPr>
          <a:xfrm rot="16200000" flipV="1">
            <a:off x="7906436" y="848010"/>
            <a:ext cx="3684" cy="2779732"/>
          </a:xfrm>
          <a:prstGeom prst="bentConnector3">
            <a:avLst>
              <a:gd name="adj1" fmla="val 6305212"/>
            </a:avLst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1B05063-BE5D-97DA-7F8C-F05C9540ECAA}"/>
              </a:ext>
            </a:extLst>
          </p:cNvPr>
          <p:cNvSpPr txBox="1"/>
          <p:nvPr/>
        </p:nvSpPr>
        <p:spPr>
          <a:xfrm>
            <a:off x="4707376" y="2017570"/>
            <a:ext cx="3465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+mn-ea"/>
              </a:rPr>
              <a:t>NO</a:t>
            </a:r>
            <a:endParaRPr lang="ko-KR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886871-D497-70B3-BDC5-8354899BAF5E}"/>
              </a:ext>
            </a:extLst>
          </p:cNvPr>
          <p:cNvSpPr txBox="1"/>
          <p:nvPr/>
        </p:nvSpPr>
        <p:spPr>
          <a:xfrm>
            <a:off x="5668803" y="2358469"/>
            <a:ext cx="372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0078D7"/>
                </a:solidFill>
                <a:latin typeface="+mn-ea"/>
              </a:rPr>
              <a:t>YES</a:t>
            </a:r>
            <a:endParaRPr lang="ko-KR" altLang="en-US" sz="800" b="1" dirty="0">
              <a:solidFill>
                <a:srgbClr val="0078D7"/>
              </a:solidFill>
              <a:latin typeface="+mn-ea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BF3AF5B-1BC1-2A6A-8E1C-31A35DEDB8BF}"/>
              </a:ext>
            </a:extLst>
          </p:cNvPr>
          <p:cNvCxnSpPr>
            <a:cxnSpLocks/>
            <a:stCxn id="104" idx="2"/>
            <a:endCxn id="105" idx="0"/>
          </p:cNvCxnSpPr>
          <p:nvPr/>
        </p:nvCxnSpPr>
        <p:spPr>
          <a:xfrm>
            <a:off x="9298144" y="2917229"/>
            <a:ext cx="0" cy="469758"/>
          </a:xfrm>
          <a:prstGeom prst="straightConnector1">
            <a:avLst/>
          </a:prstGeom>
          <a:ln>
            <a:solidFill>
              <a:srgbClr val="0078D7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DA7C2E9-1D2B-EE34-6960-4F598C5FF2C3}"/>
              </a:ext>
            </a:extLst>
          </p:cNvPr>
          <p:cNvCxnSpPr>
            <a:cxnSpLocks/>
            <a:stCxn id="6" idx="3"/>
            <a:endCxn id="81" idx="1"/>
          </p:cNvCxnSpPr>
          <p:nvPr/>
        </p:nvCxnSpPr>
        <p:spPr>
          <a:xfrm>
            <a:off x="1658174" y="2577434"/>
            <a:ext cx="30482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9079281-A1C4-FFB8-F612-7F2DD9497290}"/>
              </a:ext>
            </a:extLst>
          </p:cNvPr>
          <p:cNvSpPr/>
          <p:nvPr/>
        </p:nvSpPr>
        <p:spPr>
          <a:xfrm>
            <a:off x="1962994" y="2237437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850" dirty="0" err="1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메인페이지</a:t>
            </a:r>
            <a:r>
              <a:rPr lang="ko-KR" altLang="en-US" sz="85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 접속</a:t>
            </a:r>
            <a:r>
              <a:rPr lang="en-US" altLang="ko-KR" sz="85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&gt;</a:t>
            </a:r>
          </a:p>
          <a:p>
            <a:pPr algn="ctr"/>
            <a:r>
              <a:rPr lang="ko-KR" altLang="en-US" sz="85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기관정보</a:t>
            </a:r>
            <a:r>
              <a:rPr lang="en-US" altLang="ko-KR" sz="85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&gt;</a:t>
            </a:r>
            <a:r>
              <a:rPr lang="ko-KR" altLang="en-US" sz="850" dirty="0" err="1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바이오맵</a:t>
            </a:r>
            <a:endParaRPr lang="ko-KR" altLang="en-US" sz="850" dirty="0">
              <a:solidFill>
                <a:srgbClr val="000000"/>
              </a:solidFill>
              <a:latin typeface="+mn-ea"/>
              <a:cs typeface="Segoe UI" panose="020B0502040204020203" pitchFamily="34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3A1E84C-5835-B5C0-3B09-64505856459E}"/>
              </a:ext>
            </a:extLst>
          </p:cNvPr>
          <p:cNvCxnSpPr>
            <a:cxnSpLocks/>
            <a:stCxn id="81" idx="3"/>
            <a:endCxn id="261" idx="1"/>
          </p:cNvCxnSpPr>
          <p:nvPr/>
        </p:nvCxnSpPr>
        <p:spPr>
          <a:xfrm flipV="1">
            <a:off x="2932767" y="2576031"/>
            <a:ext cx="324475" cy="140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13D7518-61F9-07F6-A52B-0B8BC6EF3127}"/>
              </a:ext>
            </a:extLst>
          </p:cNvPr>
          <p:cNvCxnSpPr>
            <a:cxnSpLocks/>
            <a:stCxn id="261" idx="3"/>
            <a:endCxn id="10" idx="1"/>
          </p:cNvCxnSpPr>
          <p:nvPr/>
        </p:nvCxnSpPr>
        <p:spPr>
          <a:xfrm flipV="1">
            <a:off x="4044249" y="2575647"/>
            <a:ext cx="341337" cy="38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사각형: 둥근 모서리 60">
            <a:extLst>
              <a:ext uri="{FF2B5EF4-FFF2-40B4-BE49-F238E27FC236}">
                <a16:creationId xmlns:a16="http://schemas.microsoft.com/office/drawing/2014/main" id="{5A6C9900-EDE8-9C2F-85E5-1634741F529F}"/>
              </a:ext>
            </a:extLst>
          </p:cNvPr>
          <p:cNvSpPr/>
          <p:nvPr/>
        </p:nvSpPr>
        <p:spPr>
          <a:xfrm>
            <a:off x="8646974" y="2239718"/>
            <a:ext cx="1302339" cy="677511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Segoe UI" panose="020B0502040204020203" pitchFamily="34" charset="0"/>
              </a:rPr>
              <a:t>찾는 기관이 맞습니까</a:t>
            </a:r>
            <a:r>
              <a:rPr lang="en-US" altLang="ko-KR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Segoe UI" panose="020B0502040204020203" pitchFamily="34" charset="0"/>
              </a:rPr>
              <a:t>?</a:t>
            </a:r>
            <a:endParaRPr lang="ko-KR" altLang="en-US" sz="85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A42055D-AB47-8C47-E080-91D39179FA92}"/>
              </a:ext>
            </a:extLst>
          </p:cNvPr>
          <p:cNvSpPr/>
          <p:nvPr/>
        </p:nvSpPr>
        <p:spPr>
          <a:xfrm>
            <a:off x="8813257" y="3386987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 err="1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길찾기</a:t>
            </a:r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 아이콘</a:t>
            </a:r>
            <a:br>
              <a:rPr lang="en-US" altLang="ko-KR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</a:br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클릭</a:t>
            </a:r>
            <a:endParaRPr lang="en-US" altLang="ko-KR" sz="900" dirty="0">
              <a:solidFill>
                <a:srgbClr val="000000"/>
              </a:solidFill>
              <a:latin typeface="+mn-ea"/>
              <a:cs typeface="Segoe UI" panose="020B0502040204020203" pitchFamily="34" charset="0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F3407040-53A6-A195-5E17-7E94F8DF464D}"/>
              </a:ext>
            </a:extLst>
          </p:cNvPr>
          <p:cNvCxnSpPr>
            <a:cxnSpLocks/>
            <a:stCxn id="7" idx="3"/>
            <a:endCxn id="239" idx="1"/>
          </p:cNvCxnSpPr>
          <p:nvPr/>
        </p:nvCxnSpPr>
        <p:spPr>
          <a:xfrm>
            <a:off x="7003298" y="2576031"/>
            <a:ext cx="34544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D58C9E-8A9B-AC1D-40E9-865D2042AF6C}"/>
              </a:ext>
            </a:extLst>
          </p:cNvPr>
          <p:cNvCxnSpPr>
            <a:cxnSpLocks/>
            <a:stCxn id="239" idx="3"/>
            <a:endCxn id="104" idx="1"/>
          </p:cNvCxnSpPr>
          <p:nvPr/>
        </p:nvCxnSpPr>
        <p:spPr>
          <a:xfrm>
            <a:off x="8318517" y="2576031"/>
            <a:ext cx="328457" cy="244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 51">
            <a:extLst>
              <a:ext uri="{FF2B5EF4-FFF2-40B4-BE49-F238E27FC236}">
                <a16:creationId xmlns:a16="http://schemas.microsoft.com/office/drawing/2014/main" id="{EDF1AC25-B48A-7ECF-2D5F-E50C3B3E179D}"/>
              </a:ext>
            </a:extLst>
          </p:cNvPr>
          <p:cNvCxnSpPr>
            <a:cxnSpLocks/>
            <a:stCxn id="104" idx="0"/>
            <a:endCxn id="261" idx="0"/>
          </p:cNvCxnSpPr>
          <p:nvPr/>
        </p:nvCxnSpPr>
        <p:spPr>
          <a:xfrm rot="16200000" flipV="1">
            <a:off x="6472603" y="-585823"/>
            <a:ext cx="3685" cy="5647398"/>
          </a:xfrm>
          <a:prstGeom prst="bentConnector3">
            <a:avLst>
              <a:gd name="adj1" fmla="val 13161601"/>
            </a:avLst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77E8DFE7-8317-CE52-8621-6752A9411C8B}"/>
              </a:ext>
            </a:extLst>
          </p:cNvPr>
          <p:cNvCxnSpPr>
            <a:cxnSpLocks/>
            <a:stCxn id="105" idx="2"/>
            <a:endCxn id="249" idx="0"/>
          </p:cNvCxnSpPr>
          <p:nvPr/>
        </p:nvCxnSpPr>
        <p:spPr>
          <a:xfrm flipH="1">
            <a:off x="9298142" y="4066981"/>
            <a:ext cx="2" cy="46469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A6B28914-38E6-703C-B3CA-6824BEFBCA7D}"/>
              </a:ext>
            </a:extLst>
          </p:cNvPr>
          <p:cNvSpPr/>
          <p:nvPr/>
        </p:nvSpPr>
        <p:spPr>
          <a:xfrm>
            <a:off x="7348744" y="2236034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커서 접근 혹은 </a:t>
            </a:r>
            <a:endParaRPr lang="en-US" altLang="ko-KR" sz="900" dirty="0">
              <a:solidFill>
                <a:srgbClr val="000000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900" dirty="0" err="1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클릭시</a:t>
            </a:r>
            <a:endParaRPr lang="en-US" altLang="ko-KR" sz="900" dirty="0">
              <a:solidFill>
                <a:srgbClr val="000000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상세 정보 확인</a:t>
            </a: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1FF65687-58FA-DD97-7FCD-A1F90D73293B}"/>
              </a:ext>
            </a:extLst>
          </p:cNvPr>
          <p:cNvSpPr/>
          <p:nvPr/>
        </p:nvSpPr>
        <p:spPr>
          <a:xfrm>
            <a:off x="8813255" y="4531671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현재 위치 확인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F83D4007-DA1A-8A95-6BAB-94E6A7F05B94}"/>
              </a:ext>
            </a:extLst>
          </p:cNvPr>
          <p:cNvCxnSpPr>
            <a:cxnSpLocks/>
            <a:stCxn id="254" idx="2"/>
            <a:endCxn id="32" idx="0"/>
          </p:cNvCxnSpPr>
          <p:nvPr/>
        </p:nvCxnSpPr>
        <p:spPr>
          <a:xfrm>
            <a:off x="8162087" y="4067387"/>
            <a:ext cx="0" cy="46428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7E5D67CC-F7A8-EABE-65DD-99B650E18BDD}"/>
              </a:ext>
            </a:extLst>
          </p:cNvPr>
          <p:cNvSpPr/>
          <p:nvPr/>
        </p:nvSpPr>
        <p:spPr>
          <a:xfrm>
            <a:off x="7677200" y="3386987"/>
            <a:ext cx="969773" cy="680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altLang="ko-KR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소속 기관일때</a:t>
            </a:r>
            <a:r>
              <a:rPr lang="en-US" altLang="ko-KR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)</a:t>
            </a:r>
          </a:p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시설</a:t>
            </a:r>
            <a:r>
              <a:rPr lang="en-US" altLang="ko-KR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/</a:t>
            </a:r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장비 등록</a:t>
            </a:r>
            <a:endParaRPr lang="en-US" altLang="ko-KR" sz="900" dirty="0">
              <a:solidFill>
                <a:srgbClr val="000000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버튼 클릭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16B4141-FA80-6397-3DD7-EBAE3996B8ED}"/>
              </a:ext>
            </a:extLst>
          </p:cNvPr>
          <p:cNvSpPr/>
          <p:nvPr/>
        </p:nvSpPr>
        <p:spPr>
          <a:xfrm>
            <a:off x="7677200" y="4531671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통합관리페이지</a:t>
            </a:r>
            <a:endParaRPr lang="en-US" altLang="ko-KR" sz="900" dirty="0">
              <a:solidFill>
                <a:srgbClr val="000000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 이동</a:t>
            </a: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8CFF9E2-182F-7685-0FCD-F183F158E9D0}"/>
              </a:ext>
            </a:extLst>
          </p:cNvPr>
          <p:cNvCxnSpPr>
            <a:cxnSpLocks/>
            <a:stCxn id="24" idx="1"/>
            <a:endCxn id="254" idx="0"/>
          </p:cNvCxnSpPr>
          <p:nvPr/>
        </p:nvCxnSpPr>
        <p:spPr>
          <a:xfrm rot="10800000" flipV="1">
            <a:off x="8162088" y="3023749"/>
            <a:ext cx="1136055" cy="363238"/>
          </a:xfrm>
          <a:prstGeom prst="bentConnector2">
            <a:avLst/>
          </a:prstGeom>
          <a:ln>
            <a:tailEnd type="arrow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3D044EB-7616-1ADE-8263-324F195C47AE}"/>
              </a:ext>
            </a:extLst>
          </p:cNvPr>
          <p:cNvSpPr/>
          <p:nvPr/>
        </p:nvSpPr>
        <p:spPr>
          <a:xfrm>
            <a:off x="10267917" y="2236033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해당 기관 </a:t>
            </a:r>
            <a:endParaRPr lang="en-US" altLang="ko-KR" sz="900" dirty="0">
              <a:solidFill>
                <a:srgbClr val="000000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관련 페이지 이동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00BDFA4-C89F-B9F2-AD19-3517B968D1CF}"/>
              </a:ext>
            </a:extLst>
          </p:cNvPr>
          <p:cNvCxnSpPr>
            <a:cxnSpLocks/>
            <a:stCxn id="104" idx="3"/>
            <a:endCxn id="78" idx="1"/>
          </p:cNvCxnSpPr>
          <p:nvPr/>
        </p:nvCxnSpPr>
        <p:spPr>
          <a:xfrm flipV="1">
            <a:off x="9949313" y="2576030"/>
            <a:ext cx="318604" cy="244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45EE1959-5DDA-682E-D159-70FC8D2D3E9C}"/>
              </a:ext>
            </a:extLst>
          </p:cNvPr>
          <p:cNvCxnSpPr>
            <a:cxnSpLocks/>
            <a:stCxn id="78" idx="2"/>
            <a:endCxn id="18" idx="0"/>
          </p:cNvCxnSpPr>
          <p:nvPr/>
        </p:nvCxnSpPr>
        <p:spPr>
          <a:xfrm flipH="1">
            <a:off x="10752800" y="2916027"/>
            <a:ext cx="4" cy="4639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연결선: 꺾임 221">
            <a:extLst>
              <a:ext uri="{FF2B5EF4-FFF2-40B4-BE49-F238E27FC236}">
                <a16:creationId xmlns:a16="http://schemas.microsoft.com/office/drawing/2014/main" id="{A0307CE0-34BD-D017-2172-906FD9F521C5}"/>
              </a:ext>
            </a:extLst>
          </p:cNvPr>
          <p:cNvCxnSpPr>
            <a:cxnSpLocks/>
            <a:stCxn id="10" idx="0"/>
            <a:endCxn id="261" idx="0"/>
          </p:cNvCxnSpPr>
          <p:nvPr/>
        </p:nvCxnSpPr>
        <p:spPr>
          <a:xfrm rot="16200000" flipH="1" flipV="1">
            <a:off x="4342745" y="1542022"/>
            <a:ext cx="2012" cy="1386010"/>
          </a:xfrm>
          <a:prstGeom prst="bentConnector3">
            <a:avLst>
              <a:gd name="adj1" fmla="val -11361829"/>
            </a:avLst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7FED724-B111-6F25-EFC0-AF61776EF042}"/>
              </a:ext>
            </a:extLst>
          </p:cNvPr>
          <p:cNvSpPr/>
          <p:nvPr/>
        </p:nvSpPr>
        <p:spPr>
          <a:xfrm>
            <a:off x="6033520" y="3394713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등록완료 및 검색</a:t>
            </a:r>
          </a:p>
        </p:txBody>
      </p:sp>
      <p:sp>
        <p:nvSpPr>
          <p:cNvPr id="261" name="모서리가 둥근 직사각형 57">
            <a:extLst>
              <a:ext uri="{FF2B5EF4-FFF2-40B4-BE49-F238E27FC236}">
                <a16:creationId xmlns:a16="http://schemas.microsoft.com/office/drawing/2014/main" id="{183279FA-B7BB-7C80-F903-7A872C9A5D2F}"/>
              </a:ext>
            </a:extLst>
          </p:cNvPr>
          <p:cNvSpPr/>
          <p:nvPr/>
        </p:nvSpPr>
        <p:spPr>
          <a:xfrm>
            <a:off x="3257242" y="2236033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기관 검색</a:t>
            </a:r>
            <a:endParaRPr lang="en-US" altLang="ko-KR" sz="1000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전체검색</a:t>
            </a:r>
            <a:r>
              <a:rPr lang="en-US" altLang="ko-KR" sz="1000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353" name="연결선: 꺾임 352">
            <a:extLst>
              <a:ext uri="{FF2B5EF4-FFF2-40B4-BE49-F238E27FC236}">
                <a16:creationId xmlns:a16="http://schemas.microsoft.com/office/drawing/2014/main" id="{E67F23FA-D102-1F62-52C1-BBE92324840A}"/>
              </a:ext>
            </a:extLst>
          </p:cNvPr>
          <p:cNvCxnSpPr>
            <a:cxnSpLocks/>
            <a:stCxn id="105" idx="3"/>
            <a:endCxn id="21" idx="3"/>
          </p:cNvCxnSpPr>
          <p:nvPr/>
        </p:nvCxnSpPr>
        <p:spPr>
          <a:xfrm flipH="1">
            <a:off x="9747587" y="3726984"/>
            <a:ext cx="35443" cy="2288668"/>
          </a:xfrm>
          <a:prstGeom prst="bentConnector3">
            <a:avLst>
              <a:gd name="adj1" fmla="val -644979"/>
            </a:avLst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직선 화살표 연결선 363">
            <a:extLst>
              <a:ext uri="{FF2B5EF4-FFF2-40B4-BE49-F238E27FC236}">
                <a16:creationId xmlns:a16="http://schemas.microsoft.com/office/drawing/2014/main" id="{50771C95-79D7-B626-4C8B-151269703598}"/>
              </a:ext>
            </a:extLst>
          </p:cNvPr>
          <p:cNvCxnSpPr>
            <a:cxnSpLocks/>
            <a:stCxn id="249" idx="2"/>
          </p:cNvCxnSpPr>
          <p:nvPr/>
        </p:nvCxnSpPr>
        <p:spPr>
          <a:xfrm flipH="1">
            <a:off x="9298141" y="5211665"/>
            <a:ext cx="1" cy="46469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모서리가 둥근 직사각형 57">
            <a:extLst>
              <a:ext uri="{FF2B5EF4-FFF2-40B4-BE49-F238E27FC236}">
                <a16:creationId xmlns:a16="http://schemas.microsoft.com/office/drawing/2014/main" id="{B9E4F0AB-930A-ED63-17F9-D109C117AF0D}"/>
              </a:ext>
            </a:extLst>
          </p:cNvPr>
          <p:cNvSpPr/>
          <p:nvPr/>
        </p:nvSpPr>
        <p:spPr>
          <a:xfrm>
            <a:off x="3257242" y="3394713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메뉴 검색</a:t>
            </a:r>
            <a:endParaRPr lang="en-US" altLang="ko-KR" sz="1000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cxnSp>
        <p:nvCxnSpPr>
          <p:cNvPr id="443" name="꺾인 연결선 51">
            <a:extLst>
              <a:ext uri="{FF2B5EF4-FFF2-40B4-BE49-F238E27FC236}">
                <a16:creationId xmlns:a16="http://schemas.microsoft.com/office/drawing/2014/main" id="{294A8D9F-BD93-4017-466A-C151E7C88EC8}"/>
              </a:ext>
            </a:extLst>
          </p:cNvPr>
          <p:cNvCxnSpPr>
            <a:cxnSpLocks/>
            <a:stCxn id="10" idx="3"/>
            <a:endCxn id="446" idx="1"/>
          </p:cNvCxnSpPr>
          <p:nvPr/>
        </p:nvCxnSpPr>
        <p:spPr>
          <a:xfrm>
            <a:off x="5687925" y="2575647"/>
            <a:ext cx="345599" cy="2296022"/>
          </a:xfrm>
          <a:prstGeom prst="bentConnector3">
            <a:avLst>
              <a:gd name="adj1" fmla="val -1447"/>
            </a:avLst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모서리가 둥근 직사각형 57">
            <a:extLst>
              <a:ext uri="{FF2B5EF4-FFF2-40B4-BE49-F238E27FC236}">
                <a16:creationId xmlns:a16="http://schemas.microsoft.com/office/drawing/2014/main" id="{4D98632E-E496-0255-4C35-B8917F117586}"/>
              </a:ext>
            </a:extLst>
          </p:cNvPr>
          <p:cNvSpPr/>
          <p:nvPr/>
        </p:nvSpPr>
        <p:spPr>
          <a:xfrm>
            <a:off x="6033524" y="4531671"/>
            <a:ext cx="969773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기관 등록</a:t>
            </a:r>
            <a:endParaRPr lang="en-US" altLang="ko-KR" sz="1000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 프로세스 </a:t>
            </a:r>
            <a:endParaRPr lang="en-US" altLang="ko-KR" sz="1000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cxnSp>
        <p:nvCxnSpPr>
          <p:cNvPr id="557" name="직선 화살표 연결선 556">
            <a:extLst>
              <a:ext uri="{FF2B5EF4-FFF2-40B4-BE49-F238E27FC236}">
                <a16:creationId xmlns:a16="http://schemas.microsoft.com/office/drawing/2014/main" id="{9263EDB4-BA7C-5146-94CF-44DA3DBCD7BD}"/>
              </a:ext>
            </a:extLst>
          </p:cNvPr>
          <p:cNvCxnSpPr>
            <a:cxnSpLocks/>
            <a:stCxn id="261" idx="2"/>
            <a:endCxn id="383" idx="0"/>
          </p:cNvCxnSpPr>
          <p:nvPr/>
        </p:nvCxnSpPr>
        <p:spPr>
          <a:xfrm>
            <a:off x="3650746" y="2916028"/>
            <a:ext cx="0" cy="478685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5" name="연결선: 꺾임 574">
            <a:extLst>
              <a:ext uri="{FF2B5EF4-FFF2-40B4-BE49-F238E27FC236}">
                <a16:creationId xmlns:a16="http://schemas.microsoft.com/office/drawing/2014/main" id="{ACA6C534-45F1-F570-0DA5-B05B8401DB38}"/>
              </a:ext>
            </a:extLst>
          </p:cNvPr>
          <p:cNvCxnSpPr>
            <a:cxnSpLocks/>
          </p:cNvCxnSpPr>
          <p:nvPr/>
        </p:nvCxnSpPr>
        <p:spPr>
          <a:xfrm flipV="1">
            <a:off x="4044249" y="2917272"/>
            <a:ext cx="992507" cy="817439"/>
          </a:xfrm>
          <a:prstGeom prst="bentConnector2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FDBAD5-74EF-35D6-9D99-CDB523C06768}"/>
              </a:ext>
            </a:extLst>
          </p:cNvPr>
          <p:cNvSpPr txBox="1"/>
          <p:nvPr/>
        </p:nvSpPr>
        <p:spPr>
          <a:xfrm>
            <a:off x="5327372" y="2790302"/>
            <a:ext cx="3465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+mn-ea"/>
              </a:rPr>
              <a:t>NO</a:t>
            </a:r>
            <a:endParaRPr lang="ko-KR" altLang="en-US" sz="8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FADFFFB-B257-B84A-D02E-1AEA80E45642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8162086" y="5211665"/>
            <a:ext cx="1" cy="46399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57">
            <a:extLst>
              <a:ext uri="{FF2B5EF4-FFF2-40B4-BE49-F238E27FC236}">
                <a16:creationId xmlns:a16="http://schemas.microsoft.com/office/drawing/2014/main" id="{19B4932C-2BCE-3F27-3B88-6C825132AD81}"/>
              </a:ext>
            </a:extLst>
          </p:cNvPr>
          <p:cNvSpPr/>
          <p:nvPr/>
        </p:nvSpPr>
        <p:spPr>
          <a:xfrm>
            <a:off x="10313604" y="3380016"/>
            <a:ext cx="878391" cy="679995"/>
          </a:xfrm>
          <a:prstGeom prst="roundRect">
            <a:avLst>
              <a:gd name="adj" fmla="val 19017"/>
            </a:avLst>
          </a:prstGeom>
          <a:solidFill>
            <a:srgbClr val="FFF2E9"/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해당 기관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정보 탐색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1" name="모서리가 둥근 직사각형 57">
            <a:extLst>
              <a:ext uri="{FF2B5EF4-FFF2-40B4-BE49-F238E27FC236}">
                <a16:creationId xmlns:a16="http://schemas.microsoft.com/office/drawing/2014/main" id="{83283456-CC45-B79F-6E4D-DC35F4204CAA}"/>
              </a:ext>
            </a:extLst>
          </p:cNvPr>
          <p:cNvSpPr/>
          <p:nvPr/>
        </p:nvSpPr>
        <p:spPr>
          <a:xfrm>
            <a:off x="8869196" y="5675654"/>
            <a:ext cx="878391" cy="679995"/>
          </a:xfrm>
          <a:prstGeom prst="roundRect">
            <a:avLst>
              <a:gd name="adj" fmla="val 19017"/>
            </a:avLst>
          </a:prstGeom>
          <a:solidFill>
            <a:srgbClr val="FFF2E9"/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출발지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 목표지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검색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선택 후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길찾기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 시작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24" name="모서리가 둥근 직사각형 57">
            <a:extLst>
              <a:ext uri="{FF2B5EF4-FFF2-40B4-BE49-F238E27FC236}">
                <a16:creationId xmlns:a16="http://schemas.microsoft.com/office/drawing/2014/main" id="{70568446-4FE9-B0B5-F830-7FA79222C124}"/>
              </a:ext>
            </a:extLst>
          </p:cNvPr>
          <p:cNvSpPr/>
          <p:nvPr/>
        </p:nvSpPr>
        <p:spPr>
          <a:xfrm>
            <a:off x="7718930" y="5675653"/>
            <a:ext cx="878391" cy="679995"/>
          </a:xfrm>
          <a:prstGeom prst="roundRect">
            <a:avLst>
              <a:gd name="adj" fmla="val 19017"/>
            </a:avLst>
          </a:prstGeom>
          <a:solidFill>
            <a:srgbClr val="FFF2E9"/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소속 기관의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연구자원 정보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등록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관리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6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1538C8-D1BB-DDEA-A4A0-BFBDF10F4F6B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90D32-3356-EB8A-6C1C-E29C5A4D89B7}"/>
              </a:ext>
            </a:extLst>
          </p:cNvPr>
          <p:cNvSpPr txBox="1"/>
          <p:nvPr/>
        </p:nvSpPr>
        <p:spPr>
          <a:xfrm>
            <a:off x="788401" y="219168"/>
            <a:ext cx="51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아이바이오맵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400" b="1" spc="-231" dirty="0">
                <a:solidFill>
                  <a:schemeClr val="bg1"/>
                </a:solidFill>
                <a:latin typeface="+mj-ea"/>
                <a:ea typeface="+mj-ea"/>
              </a:rPr>
              <a:t>이용흐름 및 기대효과 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7D2067-18CF-D144-021B-ACEB3E95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3340DFB-C1C5-43C6-5779-07F635078F31}"/>
              </a:ext>
            </a:extLst>
          </p:cNvPr>
          <p:cNvSpPr/>
          <p:nvPr/>
        </p:nvSpPr>
        <p:spPr>
          <a:xfrm rot="5400000" flipV="1">
            <a:off x="239418" y="3940499"/>
            <a:ext cx="4422708" cy="511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F75335-D3A4-6BF4-D9EC-5105A3168944}"/>
              </a:ext>
            </a:extLst>
          </p:cNvPr>
          <p:cNvSpPr txBox="1"/>
          <p:nvPr/>
        </p:nvSpPr>
        <p:spPr>
          <a:xfrm>
            <a:off x="948304" y="1881514"/>
            <a:ext cx="1265650" cy="31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</a:rPr>
              <a:t>흐름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.01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</a:rPr>
              <a:t>접근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DF4A2C-15ED-DBC0-E069-675A0F6E0991}"/>
              </a:ext>
            </a:extLst>
          </p:cNvPr>
          <p:cNvSpPr txBox="1"/>
          <p:nvPr/>
        </p:nvSpPr>
        <p:spPr>
          <a:xfrm>
            <a:off x="853111" y="5689591"/>
            <a:ext cx="1455263" cy="31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</a:rPr>
              <a:t>흐름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.05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</a:rPr>
              <a:t>재방문</a:t>
            </a:r>
          </a:p>
        </p:txBody>
      </p:sp>
      <p:sp>
        <p:nvSpPr>
          <p:cNvPr id="48" name="텍스트 상자 31">
            <a:extLst>
              <a:ext uri="{FF2B5EF4-FFF2-40B4-BE49-F238E27FC236}">
                <a16:creationId xmlns:a16="http://schemas.microsoft.com/office/drawing/2014/main" id="{FDFD285F-CBB0-2BF3-E299-F76BD4B94562}"/>
              </a:ext>
            </a:extLst>
          </p:cNvPr>
          <p:cNvSpPr txBox="1">
            <a:spLocks/>
          </p:cNvSpPr>
          <p:nvPr/>
        </p:nvSpPr>
        <p:spPr>
          <a:xfrm>
            <a:off x="2766276" y="3516354"/>
            <a:ext cx="2483751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b="1" dirty="0">
                <a:solidFill>
                  <a:sysClr val="windowText" lastClr="000000"/>
                </a:solidFill>
              </a:rPr>
              <a:t>바이오 관련 기관들의 가입 및 기관 등록</a:t>
            </a:r>
          </a:p>
        </p:txBody>
      </p:sp>
      <p:sp>
        <p:nvSpPr>
          <p:cNvPr id="49" name="텍스트 상자 35">
            <a:extLst>
              <a:ext uri="{FF2B5EF4-FFF2-40B4-BE49-F238E27FC236}">
                <a16:creationId xmlns:a16="http://schemas.microsoft.com/office/drawing/2014/main" id="{2B865038-2EDD-7D56-CC06-27A2DDEAB88A}"/>
              </a:ext>
            </a:extLst>
          </p:cNvPr>
          <p:cNvSpPr txBox="1">
            <a:spLocks/>
          </p:cNvSpPr>
          <p:nvPr/>
        </p:nvSpPr>
        <p:spPr>
          <a:xfrm>
            <a:off x="2766276" y="4430972"/>
            <a:ext cx="2483751" cy="83099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b="1" dirty="0">
                <a:solidFill>
                  <a:schemeClr val="tx1"/>
                </a:solidFill>
              </a:rPr>
              <a:t>서비스 신청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및 </a:t>
            </a:r>
            <a:r>
              <a:rPr lang="ko-KR" altLang="en-US" sz="1600" b="1" dirty="0">
                <a:solidFill>
                  <a:schemeClr val="tx1"/>
                </a:solidFill>
              </a:rPr>
              <a:t>문의 기능을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통한 </a:t>
            </a:r>
            <a:endParaRPr lang="en-US" altLang="ko-KR" sz="1600" b="1" dirty="0"/>
          </a:p>
          <a:p>
            <a:pPr marL="0" indent="0" algn="ctr" latinLnBrk="0">
              <a:buFontTx/>
              <a:buNone/>
            </a:pPr>
            <a:r>
              <a:rPr lang="ko-KR" altLang="en-US" sz="1600" b="1" dirty="0"/>
              <a:t>개선 사항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의견 수렴</a:t>
            </a:r>
            <a:endParaRPr lang="ko-KR" altLang="en-US" sz="1600" b="1" dirty="0">
              <a:solidFill>
                <a:schemeClr val="accent4"/>
              </a:solidFill>
            </a:endParaRPr>
          </a:p>
        </p:txBody>
      </p:sp>
      <p:sp>
        <p:nvSpPr>
          <p:cNvPr id="52" name="텍스트 상자 63">
            <a:extLst>
              <a:ext uri="{FF2B5EF4-FFF2-40B4-BE49-F238E27FC236}">
                <a16:creationId xmlns:a16="http://schemas.microsoft.com/office/drawing/2014/main" id="{3894A06A-313E-7567-B4D7-4DBFFFAE551E}"/>
              </a:ext>
            </a:extLst>
          </p:cNvPr>
          <p:cNvSpPr txBox="1">
            <a:spLocks/>
          </p:cNvSpPr>
          <p:nvPr/>
        </p:nvSpPr>
        <p:spPr>
          <a:xfrm>
            <a:off x="5610373" y="3516354"/>
            <a:ext cx="2664000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>
              <a:buFont typeface="Calibri" panose="020F0502020204030204" pitchFamily="34" charset="0"/>
              <a:buChar char="-"/>
            </a:pPr>
            <a:r>
              <a:rPr lang="ko-KR" altLang="en-US" sz="1400" b="1" dirty="0"/>
              <a:t>인천시의 다양한 바이오 유관 기관들의 참여를 유도한다</a:t>
            </a:r>
            <a:endParaRPr lang="en-US" altLang="ko-KR" sz="1400" b="1" dirty="0"/>
          </a:p>
        </p:txBody>
      </p:sp>
      <p:sp>
        <p:nvSpPr>
          <p:cNvPr id="57" name="텍스트 상자 63">
            <a:extLst>
              <a:ext uri="{FF2B5EF4-FFF2-40B4-BE49-F238E27FC236}">
                <a16:creationId xmlns:a16="http://schemas.microsoft.com/office/drawing/2014/main" id="{C62ACCD5-B192-9CDF-3767-61E3A1D64A51}"/>
              </a:ext>
            </a:extLst>
          </p:cNvPr>
          <p:cNvSpPr txBox="1">
            <a:spLocks/>
          </p:cNvSpPr>
          <p:nvPr/>
        </p:nvSpPr>
        <p:spPr>
          <a:xfrm>
            <a:off x="5610373" y="4430972"/>
            <a:ext cx="2664000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>
              <a:buFont typeface="Calibri" panose="020F0502020204030204" pitchFamily="34" charset="0"/>
              <a:buChar char="-"/>
            </a:pPr>
            <a:r>
              <a:rPr lang="ko-KR" altLang="en-US" sz="1400" b="1" dirty="0"/>
              <a:t>수렴된 의견을 피드백 하여 서비스의 개선점 파악 및 수정 </a:t>
            </a:r>
            <a:endParaRPr lang="en-US" altLang="ko-KR" sz="1400" b="1" dirty="0"/>
          </a:p>
        </p:txBody>
      </p:sp>
      <p:sp>
        <p:nvSpPr>
          <p:cNvPr id="50" name="텍스트 상자 36">
            <a:extLst>
              <a:ext uri="{FF2B5EF4-FFF2-40B4-BE49-F238E27FC236}">
                <a16:creationId xmlns:a16="http://schemas.microsoft.com/office/drawing/2014/main" id="{F8215D1A-7111-1C89-4E70-31876E57D4DC}"/>
              </a:ext>
            </a:extLst>
          </p:cNvPr>
          <p:cNvSpPr txBox="1">
            <a:spLocks/>
          </p:cNvSpPr>
          <p:nvPr/>
        </p:nvSpPr>
        <p:spPr>
          <a:xfrm>
            <a:off x="8634718" y="4430972"/>
            <a:ext cx="2664000" cy="95410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latinLnBrk="0">
              <a:buFont typeface="Calibri" panose="020F0502020204030204" pitchFamily="34" charset="0"/>
              <a:buChar char="-"/>
            </a:pPr>
            <a:r>
              <a:rPr lang="ko-KR" altLang="en-US" sz="1400" b="1" dirty="0"/>
              <a:t>사용자들의 신뢰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접근성 증가 </a:t>
            </a:r>
            <a:endParaRPr lang="en-US" altLang="ko-KR" sz="1400" b="1" dirty="0"/>
          </a:p>
          <a:p>
            <a:pPr marL="171450" indent="-171450" latinLnBrk="0">
              <a:buFont typeface="Calibri" panose="020F0502020204030204" pitchFamily="34" charset="0"/>
              <a:buChar char="-"/>
            </a:pPr>
            <a:r>
              <a:rPr lang="ko-KR" altLang="en-US" sz="1400" b="1" dirty="0"/>
              <a:t>기관 사용자들의 지속적인 서비스 참여로 네트워크 활성화 유지 및 확장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04E94E-30F8-0183-1E31-02BCD127F29E}"/>
              </a:ext>
            </a:extLst>
          </p:cNvPr>
          <p:cNvSpPr txBox="1">
            <a:spLocks/>
          </p:cNvSpPr>
          <p:nvPr/>
        </p:nvSpPr>
        <p:spPr>
          <a:xfrm>
            <a:off x="2766276" y="2601735"/>
            <a:ext cx="2483751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b="1" dirty="0"/>
              <a:t>바이오 정보 및 위치 기반 서비스의 활용 </a:t>
            </a:r>
            <a:endParaRPr lang="ko-KR" altLang="en-US" sz="1600" b="1" dirty="0">
              <a:solidFill>
                <a:schemeClr val="accent4"/>
              </a:solidFill>
            </a:endParaRPr>
          </a:p>
        </p:txBody>
      </p:sp>
      <p:sp>
        <p:nvSpPr>
          <p:cNvPr id="51" name="텍스트 상자 62">
            <a:extLst>
              <a:ext uri="{FF2B5EF4-FFF2-40B4-BE49-F238E27FC236}">
                <a16:creationId xmlns:a16="http://schemas.microsoft.com/office/drawing/2014/main" id="{C14858F5-9E6A-4A16-0C79-CA3BFEA5A361}"/>
              </a:ext>
            </a:extLst>
          </p:cNvPr>
          <p:cNvSpPr txBox="1">
            <a:spLocks/>
          </p:cNvSpPr>
          <p:nvPr/>
        </p:nvSpPr>
        <p:spPr>
          <a:xfrm>
            <a:off x="5610373" y="2601735"/>
            <a:ext cx="2664000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latinLnBrk="0">
              <a:buFontTx/>
              <a:buChar char="-"/>
            </a:pPr>
            <a:r>
              <a:rPr lang="ko-KR" altLang="en-US" sz="1400" b="1" dirty="0"/>
              <a:t>사용자들이 손쉽게 바이오 정보를 접할 수 있도록 한다 </a:t>
            </a:r>
          </a:p>
        </p:txBody>
      </p:sp>
      <p:sp>
        <p:nvSpPr>
          <p:cNvPr id="58" name="텍스트 상자 62">
            <a:extLst>
              <a:ext uri="{FF2B5EF4-FFF2-40B4-BE49-F238E27FC236}">
                <a16:creationId xmlns:a16="http://schemas.microsoft.com/office/drawing/2014/main" id="{D1A0E461-3C4F-0373-71B6-BB6982AB9C41}"/>
              </a:ext>
            </a:extLst>
          </p:cNvPr>
          <p:cNvSpPr txBox="1">
            <a:spLocks/>
          </p:cNvSpPr>
          <p:nvPr/>
        </p:nvSpPr>
        <p:spPr>
          <a:xfrm>
            <a:off x="8634718" y="2601735"/>
            <a:ext cx="2664000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latinLnBrk="0">
              <a:buFontTx/>
              <a:buChar char="-"/>
            </a:pPr>
            <a:r>
              <a:rPr lang="ko-KR" altLang="en-US" sz="1400" b="1" dirty="0"/>
              <a:t>인천시 바이오 기관 및 정보에 대한 관심과 인지도가 증가 </a:t>
            </a:r>
          </a:p>
        </p:txBody>
      </p:sp>
      <p:sp>
        <p:nvSpPr>
          <p:cNvPr id="59" name="텍스트 상자 62">
            <a:extLst>
              <a:ext uri="{FF2B5EF4-FFF2-40B4-BE49-F238E27FC236}">
                <a16:creationId xmlns:a16="http://schemas.microsoft.com/office/drawing/2014/main" id="{C7460521-3772-48F4-6AC8-230BA7D27BF9}"/>
              </a:ext>
            </a:extLst>
          </p:cNvPr>
          <p:cNvSpPr txBox="1">
            <a:spLocks/>
          </p:cNvSpPr>
          <p:nvPr/>
        </p:nvSpPr>
        <p:spPr>
          <a:xfrm>
            <a:off x="8634718" y="3516354"/>
            <a:ext cx="2664000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>
              <a:buFont typeface="Calibri" panose="020F0502020204030204" pitchFamily="34" charset="0"/>
              <a:buChar char="-"/>
            </a:pPr>
            <a:r>
              <a:rPr lang="ko-KR" altLang="en-US" sz="1400" b="1" dirty="0"/>
              <a:t>인천시 관내 바이오 네트워크 활성화를 이룬다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92906C-B107-5E55-6A97-836073B1EE4F}"/>
              </a:ext>
            </a:extLst>
          </p:cNvPr>
          <p:cNvSpPr txBox="1"/>
          <p:nvPr/>
        </p:nvSpPr>
        <p:spPr>
          <a:xfrm>
            <a:off x="947917" y="2806953"/>
            <a:ext cx="1265650" cy="31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흐름</a:t>
            </a:r>
            <a:r>
              <a:rPr lang="en-US" altLang="ko-KR" sz="1600" b="1" dirty="0"/>
              <a:t>.02 </a:t>
            </a:r>
            <a:r>
              <a:rPr lang="ko-KR" altLang="en-US" sz="1600" b="1" dirty="0"/>
              <a:t>체험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2C3BE4-EA7A-A279-C754-B65B3EBFA7D7}"/>
              </a:ext>
            </a:extLst>
          </p:cNvPr>
          <p:cNvSpPr txBox="1"/>
          <p:nvPr/>
        </p:nvSpPr>
        <p:spPr>
          <a:xfrm>
            <a:off x="947917" y="3721572"/>
            <a:ext cx="1265650" cy="31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흐름</a:t>
            </a:r>
            <a:r>
              <a:rPr lang="en-US" altLang="ko-KR" sz="1600" b="1" dirty="0"/>
              <a:t>.03 </a:t>
            </a:r>
            <a:r>
              <a:rPr lang="ko-KR" altLang="en-US" sz="1600" b="1" dirty="0"/>
              <a:t>이용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7FE06A-9C7D-E0AD-A02A-5B4C2949BEC0}"/>
              </a:ext>
            </a:extLst>
          </p:cNvPr>
          <p:cNvSpPr txBox="1"/>
          <p:nvPr/>
        </p:nvSpPr>
        <p:spPr>
          <a:xfrm>
            <a:off x="947917" y="4759301"/>
            <a:ext cx="1265650" cy="31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흐름</a:t>
            </a:r>
            <a:r>
              <a:rPr lang="en-US" altLang="ko-KR" sz="1600" b="1" dirty="0"/>
              <a:t>.04 </a:t>
            </a:r>
            <a:r>
              <a:rPr lang="ko-KR" altLang="en-US" sz="1600" b="1" dirty="0"/>
              <a:t>평가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B9E7D90-5477-5996-3AD6-9CDED3CEAC1D}"/>
              </a:ext>
            </a:extLst>
          </p:cNvPr>
          <p:cNvGrpSpPr/>
          <p:nvPr/>
        </p:nvGrpSpPr>
        <p:grpSpPr>
          <a:xfrm>
            <a:off x="1456702" y="3335391"/>
            <a:ext cx="248081" cy="170633"/>
            <a:chOff x="1292121" y="2254958"/>
            <a:chExt cx="289791" cy="256701"/>
          </a:xfrm>
        </p:grpSpPr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A7AAC487-0B40-A945-31FE-75E6242508FE}"/>
                </a:ext>
              </a:extLst>
            </p:cNvPr>
            <p:cNvSpPr/>
            <p:nvPr/>
          </p:nvSpPr>
          <p:spPr>
            <a:xfrm rot="10800000">
              <a:off x="1292121" y="2383308"/>
              <a:ext cx="289791" cy="128351"/>
            </a:xfrm>
            <a:prstGeom prst="triangl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56000">
                    <a:schemeClr val="accent1">
                      <a:lumMod val="50000"/>
                    </a:schemeClr>
                  </a:gs>
                  <a:gs pos="78000">
                    <a:schemeClr val="accent1">
                      <a:lumMod val="50000"/>
                    </a:schemeClr>
                  </a:gs>
                  <a:gs pos="100000">
                    <a:schemeClr val="accent5">
                      <a:lumMod val="50000"/>
                    </a:schemeClr>
                  </a:gs>
                </a:gsLst>
                <a:lin ang="16200000" scaled="1"/>
                <a:tileRect/>
              </a:gradFill>
              <a:miter lim="800000"/>
            </a:ln>
            <a:effectLst>
              <a:softEdge rad="0"/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B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812DA45D-0BD3-2EA3-CF79-373AC88145FA}"/>
                </a:ext>
              </a:extLst>
            </p:cNvPr>
            <p:cNvSpPr/>
            <p:nvPr/>
          </p:nvSpPr>
          <p:spPr>
            <a:xfrm rot="10800000">
              <a:off x="1292121" y="2319133"/>
              <a:ext cx="289791" cy="128351"/>
            </a:xfrm>
            <a:prstGeom prst="triangl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56000">
                    <a:schemeClr val="accent1">
                      <a:lumMod val="50000"/>
                    </a:schemeClr>
                  </a:gs>
                  <a:gs pos="78000">
                    <a:schemeClr val="accent1">
                      <a:lumMod val="50000"/>
                    </a:schemeClr>
                  </a:gs>
                  <a:gs pos="100000">
                    <a:schemeClr val="accent5">
                      <a:lumMod val="50000"/>
                    </a:schemeClr>
                  </a:gs>
                </a:gsLst>
                <a:lin ang="16200000" scaled="1"/>
                <a:tileRect/>
              </a:gradFill>
              <a:miter lim="800000"/>
            </a:ln>
            <a:effectLst>
              <a:softEdge rad="0"/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B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0BB956AB-9AD7-A0AD-DEBB-3CAA85CC874D}"/>
                </a:ext>
              </a:extLst>
            </p:cNvPr>
            <p:cNvSpPr/>
            <p:nvPr/>
          </p:nvSpPr>
          <p:spPr>
            <a:xfrm rot="10800000">
              <a:off x="1292121" y="2254958"/>
              <a:ext cx="289791" cy="128351"/>
            </a:xfrm>
            <a:prstGeom prst="triangl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56000">
                    <a:schemeClr val="accent1">
                      <a:lumMod val="50000"/>
                    </a:schemeClr>
                  </a:gs>
                  <a:gs pos="78000">
                    <a:schemeClr val="accent1">
                      <a:lumMod val="50000"/>
                    </a:schemeClr>
                  </a:gs>
                  <a:gs pos="100000">
                    <a:schemeClr val="accent5">
                      <a:lumMod val="50000"/>
                    </a:schemeClr>
                  </a:gs>
                </a:gsLst>
                <a:lin ang="16200000" scaled="1"/>
                <a:tileRect/>
              </a:gradFill>
              <a:miter lim="800000"/>
            </a:ln>
            <a:effectLst>
              <a:softEdge rad="0"/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B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BE335D9-BFC8-16C8-567D-694C0A80EB61}"/>
              </a:ext>
            </a:extLst>
          </p:cNvPr>
          <p:cNvGrpSpPr/>
          <p:nvPr/>
        </p:nvGrpSpPr>
        <p:grpSpPr>
          <a:xfrm>
            <a:off x="1456702" y="4311565"/>
            <a:ext cx="248081" cy="170633"/>
            <a:chOff x="1292121" y="2254958"/>
            <a:chExt cx="289791" cy="256701"/>
          </a:xfrm>
        </p:grpSpPr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733CDFB9-9743-CEAC-A2B3-1125E9E35C24}"/>
                </a:ext>
              </a:extLst>
            </p:cNvPr>
            <p:cNvSpPr/>
            <p:nvPr/>
          </p:nvSpPr>
          <p:spPr>
            <a:xfrm rot="10800000">
              <a:off x="1292121" y="2383308"/>
              <a:ext cx="289791" cy="128351"/>
            </a:xfrm>
            <a:prstGeom prst="triangl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56000">
                    <a:schemeClr val="accent1">
                      <a:lumMod val="50000"/>
                    </a:schemeClr>
                  </a:gs>
                  <a:gs pos="78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6200000" scaled="1"/>
                <a:tileRect/>
              </a:gradFill>
              <a:miter lim="800000"/>
            </a:ln>
            <a:effectLst>
              <a:softEdge rad="0"/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B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>
              <a:extLst>
                <a:ext uri="{FF2B5EF4-FFF2-40B4-BE49-F238E27FC236}">
                  <a16:creationId xmlns:a16="http://schemas.microsoft.com/office/drawing/2014/main" id="{B1A84165-8E84-B4BD-D23F-32DEDA240581}"/>
                </a:ext>
              </a:extLst>
            </p:cNvPr>
            <p:cNvSpPr/>
            <p:nvPr/>
          </p:nvSpPr>
          <p:spPr>
            <a:xfrm rot="10800000">
              <a:off x="1292121" y="2319133"/>
              <a:ext cx="289791" cy="128351"/>
            </a:xfrm>
            <a:prstGeom prst="triangl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56000">
                    <a:schemeClr val="accent1">
                      <a:lumMod val="50000"/>
                    </a:schemeClr>
                  </a:gs>
                  <a:gs pos="78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6200000" scaled="1"/>
                <a:tileRect/>
              </a:gradFill>
              <a:miter lim="800000"/>
            </a:ln>
            <a:effectLst>
              <a:softEdge rad="0"/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B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C8FCA35E-E76A-093E-3BE3-DAF5DB61D79F}"/>
                </a:ext>
              </a:extLst>
            </p:cNvPr>
            <p:cNvSpPr/>
            <p:nvPr/>
          </p:nvSpPr>
          <p:spPr>
            <a:xfrm rot="10800000">
              <a:off x="1292121" y="2254958"/>
              <a:ext cx="289791" cy="128351"/>
            </a:xfrm>
            <a:prstGeom prst="triangl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56000">
                    <a:schemeClr val="accent1">
                      <a:lumMod val="50000"/>
                    </a:schemeClr>
                  </a:gs>
                  <a:gs pos="78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6200000" scaled="1"/>
                <a:tileRect/>
              </a:gradFill>
              <a:miter lim="800000"/>
            </a:ln>
            <a:effectLst>
              <a:softEdge rad="0"/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B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51D3329-8EFB-1371-48C7-0FEE26B741EF}"/>
              </a:ext>
            </a:extLst>
          </p:cNvPr>
          <p:cNvSpPr txBox="1"/>
          <p:nvPr/>
        </p:nvSpPr>
        <p:spPr>
          <a:xfrm>
            <a:off x="6646117" y="18269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목적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C70EF6-3633-510E-6FA8-83B720ADADF9}"/>
              </a:ext>
            </a:extLst>
          </p:cNvPr>
          <p:cNvSpPr txBox="1"/>
          <p:nvPr/>
        </p:nvSpPr>
        <p:spPr>
          <a:xfrm>
            <a:off x="9670462" y="18269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결과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21972E7-C7CA-E6C5-5303-77A6015E0466}"/>
              </a:ext>
            </a:extLst>
          </p:cNvPr>
          <p:cNvSpPr txBox="1"/>
          <p:nvPr/>
        </p:nvSpPr>
        <p:spPr>
          <a:xfrm>
            <a:off x="3711895" y="18269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이용</a:t>
            </a:r>
          </a:p>
        </p:txBody>
      </p:sp>
      <p:pic>
        <p:nvPicPr>
          <p:cNvPr id="99" name="그래픽 98">
            <a:extLst>
              <a:ext uri="{FF2B5EF4-FFF2-40B4-BE49-F238E27FC236}">
                <a16:creationId xmlns:a16="http://schemas.microsoft.com/office/drawing/2014/main" id="{5F6C8C92-19A5-2897-A011-9C8D3A4D53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6802" y="1901577"/>
            <a:ext cx="430739" cy="220103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8F5A7A3F-1620-A0FD-FC62-F9263AA1B0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6085" y="1901577"/>
            <a:ext cx="430739" cy="220103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165389A-3D11-ED0E-8041-8F5B38E9172F}"/>
              </a:ext>
            </a:extLst>
          </p:cNvPr>
          <p:cNvSpPr/>
          <p:nvPr/>
        </p:nvSpPr>
        <p:spPr>
          <a:xfrm>
            <a:off x="807729" y="2406439"/>
            <a:ext cx="1620000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6E4AFCA-FA53-34CC-6FA2-D017CFB2FADD}"/>
              </a:ext>
            </a:extLst>
          </p:cNvPr>
          <p:cNvSpPr/>
          <p:nvPr/>
        </p:nvSpPr>
        <p:spPr>
          <a:xfrm>
            <a:off x="807729" y="5426986"/>
            <a:ext cx="1620000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5688650-ED44-1C2E-638F-8DA9D6431604}"/>
              </a:ext>
            </a:extLst>
          </p:cNvPr>
          <p:cNvSpPr/>
          <p:nvPr/>
        </p:nvSpPr>
        <p:spPr>
          <a:xfrm>
            <a:off x="2476349" y="2406440"/>
            <a:ext cx="9000000" cy="46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6C8CEEA-D7D2-B652-5C87-B5CDED0121C9}"/>
              </a:ext>
            </a:extLst>
          </p:cNvPr>
          <p:cNvSpPr/>
          <p:nvPr/>
        </p:nvSpPr>
        <p:spPr>
          <a:xfrm>
            <a:off x="2476349" y="5426986"/>
            <a:ext cx="9000000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2CE105B-C481-18CC-28BD-798B87C359C8}"/>
              </a:ext>
            </a:extLst>
          </p:cNvPr>
          <p:cNvSpPr txBox="1"/>
          <p:nvPr/>
        </p:nvSpPr>
        <p:spPr>
          <a:xfrm>
            <a:off x="2766276" y="5623432"/>
            <a:ext cx="77155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/>
              <a:t>사용자별 </a:t>
            </a:r>
            <a:r>
              <a:rPr lang="en-US" altLang="ko-KR" sz="1500" b="1" dirty="0"/>
              <a:t>UX(</a:t>
            </a:r>
            <a:r>
              <a:rPr lang="ko-KR" altLang="en-US" sz="1500" b="1" dirty="0"/>
              <a:t>사용자 경험</a:t>
            </a:r>
            <a:r>
              <a:rPr lang="en-US" altLang="ko-KR" sz="1500" b="1" dirty="0"/>
              <a:t>)</a:t>
            </a:r>
            <a:r>
              <a:rPr lang="ko-KR" altLang="en-US" sz="1500" b="1" dirty="0"/>
              <a:t>를 고려한 화면</a:t>
            </a:r>
            <a:r>
              <a:rPr lang="en-US" altLang="ko-KR" sz="1500" b="1" dirty="0"/>
              <a:t>·</a:t>
            </a:r>
            <a:r>
              <a:rPr lang="ko-KR" altLang="en-US" sz="1500" b="1" dirty="0"/>
              <a:t>서비스 구성 및 지속적인 보완으로 </a:t>
            </a:r>
            <a:endParaRPr lang="en-US" altLang="ko-KR" sz="1500" b="1" dirty="0"/>
          </a:p>
          <a:p>
            <a:r>
              <a:rPr lang="ko-KR" altLang="en-US" sz="1500" b="1" dirty="0"/>
              <a:t>기존의 플랫폼 구축 목적의 달성 뿐 아니라 지속적인 네트워크 활성화 및 유지를 추구한다  </a:t>
            </a:r>
          </a:p>
        </p:txBody>
      </p:sp>
    </p:spTree>
    <p:extLst>
      <p:ext uri="{BB962C8B-B14F-4D97-AF65-F5344CB8AC3E}">
        <p14:creationId xmlns:p14="http://schemas.microsoft.com/office/powerpoint/2010/main" val="80392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A62752E-A76F-96CD-192A-84D7CD6EE526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783262-2B19-2A2D-2FBF-FB3B464C7501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아이바이오맵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플랫폼 스타일 가이드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D0B1B1-E36B-BA6B-7459-35DFF4A27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7" name="Picture 3" descr="A picture containing snow, white, man, hill&#10;&#10;Description automatically generated">
            <a:extLst>
              <a:ext uri="{FF2B5EF4-FFF2-40B4-BE49-F238E27FC236}">
                <a16:creationId xmlns:a16="http://schemas.microsoft.com/office/drawing/2014/main" id="{CF31BFD7-1C37-9BD5-F9E0-E03515D7F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330251" y="1687901"/>
            <a:ext cx="4561137" cy="4928068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C8E4DD91-627C-7BCD-5488-F7791B54250D}"/>
              </a:ext>
            </a:extLst>
          </p:cNvPr>
          <p:cNvSpPr/>
          <p:nvPr/>
        </p:nvSpPr>
        <p:spPr>
          <a:xfrm>
            <a:off x="6144330" y="1244600"/>
            <a:ext cx="4930524" cy="6013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1482F"/>
                </a:solidFill>
                <a:latin typeface="Cinzel" pitchFamily="2" charset="77"/>
              </a:rPr>
              <a:t> </a:t>
            </a:r>
          </a:p>
        </p:txBody>
      </p:sp>
      <p:pic>
        <p:nvPicPr>
          <p:cNvPr id="15" name="Picture 3" descr="A picture containing snow, white, man, hill&#10;&#10;Description automatically generated">
            <a:extLst>
              <a:ext uri="{FF2B5EF4-FFF2-40B4-BE49-F238E27FC236}">
                <a16:creationId xmlns:a16="http://schemas.microsoft.com/office/drawing/2014/main" id="{9C62E588-65E5-09E8-32A9-4ADC744B2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878407" y="3261097"/>
            <a:ext cx="1414746" cy="4928068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97B0CFD9-AE49-6912-1BF3-4F1FA2E11D71}"/>
              </a:ext>
            </a:extLst>
          </p:cNvPr>
          <p:cNvSpPr/>
          <p:nvPr/>
        </p:nvSpPr>
        <p:spPr>
          <a:xfrm>
            <a:off x="1117146" y="4387423"/>
            <a:ext cx="4930524" cy="60136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1482F"/>
                </a:solidFill>
                <a:latin typeface="Cinzel" pitchFamily="2" charset="77"/>
              </a:rPr>
              <a:t> </a:t>
            </a:r>
          </a:p>
        </p:txBody>
      </p:sp>
      <p:pic>
        <p:nvPicPr>
          <p:cNvPr id="5" name="Picture 3" descr="A picture containing snow, white, man, hill&#10;&#10;Description automatically generated">
            <a:extLst>
              <a:ext uri="{FF2B5EF4-FFF2-40B4-BE49-F238E27FC236}">
                <a16:creationId xmlns:a16="http://schemas.microsoft.com/office/drawing/2014/main" id="{D5A7ECD5-25C0-7F57-AF32-06E22D35D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376070" y="616011"/>
            <a:ext cx="2410221" cy="4928068"/>
          </a:xfrm>
          <a:prstGeom prst="rect">
            <a:avLst/>
          </a:prstGeom>
        </p:spPr>
      </p:pic>
      <p:sp>
        <p:nvSpPr>
          <p:cNvPr id="9" name="Rectangle 10">
            <a:extLst>
              <a:ext uri="{FF2B5EF4-FFF2-40B4-BE49-F238E27FC236}">
                <a16:creationId xmlns:a16="http://schemas.microsoft.com/office/drawing/2014/main" id="{E9DBE8EC-9C08-7E72-15C6-EF68AEEB4876}"/>
              </a:ext>
            </a:extLst>
          </p:cNvPr>
          <p:cNvSpPr/>
          <p:nvPr/>
        </p:nvSpPr>
        <p:spPr>
          <a:xfrm>
            <a:off x="1117146" y="1244600"/>
            <a:ext cx="4930524" cy="6013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1482F"/>
                </a:solidFill>
                <a:latin typeface="Cinzel" pitchFamily="2" charset="77"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FC867-4D24-8D8F-67ED-F484E333A9BD}"/>
              </a:ext>
            </a:extLst>
          </p:cNvPr>
          <p:cNvSpPr txBox="1"/>
          <p:nvPr/>
        </p:nvSpPr>
        <p:spPr>
          <a:xfrm>
            <a:off x="1211662" y="1349380"/>
            <a:ext cx="149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Color style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5ACA52-5CC0-5290-F0F7-8F8C8096D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881" y="2732099"/>
            <a:ext cx="3911053" cy="13938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2C5016-A20A-E809-6E97-D181F2E8CA21}"/>
              </a:ext>
            </a:extLst>
          </p:cNvPr>
          <p:cNvSpPr txBox="1"/>
          <p:nvPr/>
        </p:nvSpPr>
        <p:spPr>
          <a:xfrm>
            <a:off x="1206554" y="1957268"/>
            <a:ext cx="474925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atin typeface="+mn-ea"/>
              </a:rPr>
              <a:t>바이오 </a:t>
            </a:r>
            <a:r>
              <a:rPr lang="ko-KR" altLang="en-US" sz="1300" b="1" dirty="0" err="1">
                <a:latin typeface="+mn-ea"/>
              </a:rPr>
              <a:t>맵의</a:t>
            </a:r>
            <a:r>
              <a:rPr lang="ko-KR" altLang="en-US" sz="1300" b="1" dirty="0">
                <a:latin typeface="+mn-ea"/>
              </a:rPr>
              <a:t> 로고 이미지에 맞춰</a:t>
            </a:r>
            <a:r>
              <a:rPr lang="en-US" altLang="ko-KR" sz="1300" b="1" dirty="0">
                <a:latin typeface="+mn-ea"/>
              </a:rPr>
              <a:t>, </a:t>
            </a:r>
            <a:r>
              <a:rPr lang="ko-KR" altLang="en-US" sz="1300" b="1" dirty="0">
                <a:latin typeface="+mn-ea"/>
              </a:rPr>
              <a:t>안정감과 신뢰감을 주는</a:t>
            </a:r>
            <a:endParaRPr lang="en-US" altLang="ko-KR" sz="1300" b="1" dirty="0">
              <a:latin typeface="+mn-ea"/>
            </a:endParaRPr>
          </a:p>
          <a:p>
            <a:r>
              <a:rPr lang="ko-KR" altLang="en-US" sz="1300" b="1" dirty="0">
                <a:latin typeface="+mn-ea"/>
              </a:rPr>
              <a:t>푸른</a:t>
            </a:r>
            <a:r>
              <a:rPr lang="en-US" altLang="ko-KR" sz="1300" b="1" dirty="0">
                <a:latin typeface="+mn-ea"/>
              </a:rPr>
              <a:t>/</a:t>
            </a:r>
            <a:r>
              <a:rPr lang="ko-KR" altLang="en-US" sz="1300" b="1" dirty="0">
                <a:latin typeface="+mn-ea"/>
              </a:rPr>
              <a:t>하늘색을 메인 컬러로 사용해 가독성과 접근성을 높이고</a:t>
            </a:r>
            <a:r>
              <a:rPr lang="en-US" altLang="ko-KR" sz="1300" b="1" dirty="0">
                <a:latin typeface="+mn-ea"/>
              </a:rPr>
              <a:t> </a:t>
            </a:r>
            <a:r>
              <a:rPr lang="ko-KR" altLang="en-US" sz="1300" b="1" dirty="0">
                <a:latin typeface="+mn-ea"/>
              </a:rPr>
              <a:t>주황 계열 색을 서브 컬러로 사용해 강조 효과를 적용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D6C3B5-02B0-F546-231D-FA6B5C227558}"/>
              </a:ext>
            </a:extLst>
          </p:cNvPr>
          <p:cNvSpPr txBox="1"/>
          <p:nvPr/>
        </p:nvSpPr>
        <p:spPr>
          <a:xfrm>
            <a:off x="1135461" y="4479017"/>
            <a:ext cx="1359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Icon style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2AEE4-0B5A-E560-3CB4-5F6B301755A7}"/>
              </a:ext>
            </a:extLst>
          </p:cNvPr>
          <p:cNvSpPr txBox="1"/>
          <p:nvPr/>
        </p:nvSpPr>
        <p:spPr>
          <a:xfrm>
            <a:off x="6146786" y="1349380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Font style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85309-FAE0-BB72-8455-7993CA8BEE57}"/>
              </a:ext>
            </a:extLst>
          </p:cNvPr>
          <p:cNvSpPr txBox="1"/>
          <p:nvPr/>
        </p:nvSpPr>
        <p:spPr>
          <a:xfrm>
            <a:off x="6302829" y="1957268"/>
            <a:ext cx="3058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Nanum</a:t>
            </a:r>
            <a:r>
              <a:rPr lang="ko-KR" altLang="en-US" dirty="0"/>
              <a:t> </a:t>
            </a:r>
            <a:r>
              <a:rPr lang="ko-KR" altLang="en-US" dirty="0" err="1"/>
              <a:t>Gothic</a:t>
            </a:r>
            <a:r>
              <a:rPr lang="ko-KR" altLang="en-US" dirty="0"/>
              <a:t>','</a:t>
            </a:r>
            <a:r>
              <a:rPr lang="ko-KR" altLang="en-US" dirty="0" err="1"/>
              <a:t>Noto</a:t>
            </a:r>
            <a:r>
              <a:rPr lang="ko-KR" altLang="en-US" dirty="0"/>
              <a:t> </a:t>
            </a:r>
            <a:r>
              <a:rPr lang="ko-KR" altLang="en-US" dirty="0" err="1"/>
              <a:t>Sans</a:t>
            </a:r>
            <a:r>
              <a:rPr lang="ko-KR" altLang="en-US" dirty="0"/>
              <a:t> KR'</a:t>
            </a:r>
          </a:p>
        </p:txBody>
      </p:sp>
    </p:spTree>
    <p:extLst>
      <p:ext uri="{BB962C8B-B14F-4D97-AF65-F5344CB8AC3E}">
        <p14:creationId xmlns:p14="http://schemas.microsoft.com/office/powerpoint/2010/main" val="3477191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DF8B45C-9242-CB76-5F99-E4736A9E18C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093466" y="1589195"/>
            <a:ext cx="1915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936F76-F496-1295-054C-A54E44BBDEA8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2980BF-C1BA-F9A6-417E-7E2406A6A484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WEB IA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설계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1BB136-6F6F-B209-BFF4-954F8ADF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C9D016-D745-016C-D861-14FD7DCAB1CB}"/>
              </a:ext>
            </a:extLst>
          </p:cNvPr>
          <p:cNvGrpSpPr/>
          <p:nvPr/>
        </p:nvGrpSpPr>
        <p:grpSpPr>
          <a:xfrm>
            <a:off x="5277449" y="5631313"/>
            <a:ext cx="4422333" cy="358549"/>
            <a:chOff x="5178373" y="5754789"/>
            <a:chExt cx="3938738" cy="31934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600A3E9-1C00-063C-4355-C131761DB7A6}"/>
                </a:ext>
              </a:extLst>
            </p:cNvPr>
            <p:cNvSpPr/>
            <p:nvPr/>
          </p:nvSpPr>
          <p:spPr>
            <a:xfrm>
              <a:off x="5178373" y="5754789"/>
              <a:ext cx="931870" cy="31934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</a:rPr>
                <a:t>찾아오시는길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364D3E-7EE6-6ABB-5E01-7F98E07E0CD7}"/>
                </a:ext>
              </a:extLst>
            </p:cNvPr>
            <p:cNvSpPr/>
            <p:nvPr/>
          </p:nvSpPr>
          <p:spPr>
            <a:xfrm>
              <a:off x="6180662" y="5754789"/>
              <a:ext cx="931870" cy="31934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개인정보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처리방침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D766E33-978D-1BFB-6767-79FDF91346A0}"/>
                </a:ext>
              </a:extLst>
            </p:cNvPr>
            <p:cNvSpPr/>
            <p:nvPr/>
          </p:nvSpPr>
          <p:spPr>
            <a:xfrm>
              <a:off x="7182951" y="5754789"/>
              <a:ext cx="931870" cy="31934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</a:rPr>
                <a:t>사이트맵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EF6317-E41F-92D5-0554-5574D6CCF77D}"/>
                </a:ext>
              </a:extLst>
            </p:cNvPr>
            <p:cNvSpPr/>
            <p:nvPr/>
          </p:nvSpPr>
          <p:spPr>
            <a:xfrm>
              <a:off x="8185241" y="5754789"/>
              <a:ext cx="931870" cy="31934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코디네이터</a:t>
              </a:r>
              <a:r>
                <a:rPr lang="en-US" altLang="ko-KR" sz="900" dirty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</a:rPr>
                <a:t>연락처</a:t>
              </a: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3197B26A-2182-0DBE-4FF1-D4AC908566B0}"/>
              </a:ext>
            </a:extLst>
          </p:cNvPr>
          <p:cNvGrpSpPr/>
          <p:nvPr/>
        </p:nvGrpSpPr>
        <p:grpSpPr>
          <a:xfrm>
            <a:off x="9030066" y="1409920"/>
            <a:ext cx="1416466" cy="338554"/>
            <a:chOff x="8934816" y="1409920"/>
            <a:chExt cx="1416466" cy="338554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2818003A-3FC5-434E-79CA-34CBF13C13AA}"/>
                </a:ext>
              </a:extLst>
            </p:cNvPr>
            <p:cNvSpPr/>
            <p:nvPr/>
          </p:nvSpPr>
          <p:spPr>
            <a:xfrm>
              <a:off x="8934816" y="1507197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A7EB4E6-5E13-5904-EC26-B9E0A1BAAD14}"/>
                </a:ext>
              </a:extLst>
            </p:cNvPr>
            <p:cNvSpPr txBox="1"/>
            <p:nvPr/>
          </p:nvSpPr>
          <p:spPr>
            <a:xfrm>
              <a:off x="9094207" y="1409920"/>
              <a:ext cx="1257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핵심 콘텐츠</a:t>
              </a: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9C02A912-0A03-DE6E-BDCC-B49AAB117DE4}"/>
              </a:ext>
            </a:extLst>
          </p:cNvPr>
          <p:cNvSpPr txBox="1"/>
          <p:nvPr/>
        </p:nvSpPr>
        <p:spPr>
          <a:xfrm>
            <a:off x="8051289" y="1988096"/>
            <a:ext cx="185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로그인 시</a:t>
            </a:r>
            <a:r>
              <a:rPr lang="en-US" altLang="ko-KR" sz="1000" dirty="0"/>
              <a:t>, </a:t>
            </a:r>
            <a:r>
              <a:rPr lang="ko-KR" altLang="en-US" sz="1000" dirty="0"/>
              <a:t>로그인</a:t>
            </a:r>
            <a:r>
              <a:rPr lang="en-US" altLang="ko-KR" sz="1000" dirty="0"/>
              <a:t>-&gt;</a:t>
            </a:r>
            <a:r>
              <a:rPr lang="ko-KR" altLang="en-US" sz="1000" dirty="0"/>
              <a:t>로그아웃</a:t>
            </a:r>
            <a:endParaRPr lang="en-US" altLang="ko-KR" sz="1000" dirty="0"/>
          </a:p>
          <a:p>
            <a:r>
              <a:rPr lang="ko-KR" altLang="en-US" sz="1000" dirty="0"/>
              <a:t>회원가입</a:t>
            </a:r>
            <a:r>
              <a:rPr lang="en-US" altLang="ko-KR" sz="1000" dirty="0"/>
              <a:t>-&gt;</a:t>
            </a:r>
            <a:r>
              <a:rPr lang="ko-KR" altLang="en-US" sz="1000" dirty="0"/>
              <a:t>마이페이지로 변환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B385A30-2BBF-E045-E7F1-435CF0E1EEA1}"/>
              </a:ext>
            </a:extLst>
          </p:cNvPr>
          <p:cNvCxnSpPr>
            <a:cxnSpLocks/>
          </p:cNvCxnSpPr>
          <p:nvPr/>
        </p:nvCxnSpPr>
        <p:spPr>
          <a:xfrm>
            <a:off x="2890369" y="2117026"/>
            <a:ext cx="3690991" cy="1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1BAB6-5317-32C5-7F41-9AB9F58316CD}"/>
              </a:ext>
            </a:extLst>
          </p:cNvPr>
          <p:cNvCxnSpPr>
            <a:cxnSpLocks/>
            <a:endCxn id="30" idx="2"/>
          </p:cNvCxnSpPr>
          <p:nvPr/>
        </p:nvCxnSpPr>
        <p:spPr>
          <a:xfrm flipH="1">
            <a:off x="4741709" y="1769316"/>
            <a:ext cx="5237" cy="541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2368565E-4C52-2564-46F1-8A08AB565EB3}"/>
              </a:ext>
            </a:extLst>
          </p:cNvPr>
          <p:cNvGrpSpPr/>
          <p:nvPr/>
        </p:nvGrpSpPr>
        <p:grpSpPr>
          <a:xfrm>
            <a:off x="5898583" y="1409920"/>
            <a:ext cx="1749428" cy="470730"/>
            <a:chOff x="5462122" y="1708993"/>
            <a:chExt cx="1561103" cy="42005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5D97993-8297-C981-FA70-7EB19842F9FA}"/>
                </a:ext>
              </a:extLst>
            </p:cNvPr>
            <p:cNvSpPr/>
            <p:nvPr/>
          </p:nvSpPr>
          <p:spPr>
            <a:xfrm>
              <a:off x="6268027" y="1708993"/>
              <a:ext cx="755198" cy="18987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로그인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4D9881B-8E0A-E841-3B71-DF203DEEB671}"/>
                </a:ext>
              </a:extLst>
            </p:cNvPr>
            <p:cNvSpPr/>
            <p:nvPr/>
          </p:nvSpPr>
          <p:spPr>
            <a:xfrm>
              <a:off x="5462122" y="1939171"/>
              <a:ext cx="755198" cy="18987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회원가입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F043D2-6F08-657C-651F-4686C3229D5B}"/>
                </a:ext>
              </a:extLst>
            </p:cNvPr>
            <p:cNvSpPr/>
            <p:nvPr/>
          </p:nvSpPr>
          <p:spPr>
            <a:xfrm>
              <a:off x="6268026" y="1939171"/>
              <a:ext cx="755198" cy="18987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이용정보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400262-5340-CB55-98BD-26C9A3DACA08}"/>
                </a:ext>
              </a:extLst>
            </p:cNvPr>
            <p:cNvSpPr/>
            <p:nvPr/>
          </p:nvSpPr>
          <p:spPr>
            <a:xfrm>
              <a:off x="5462123" y="1708993"/>
              <a:ext cx="755198" cy="18987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</a:rPr>
                <a:t>포털링크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A1618B-4441-D140-A19E-5EE6D5822E04}"/>
              </a:ext>
            </a:extLst>
          </p:cNvPr>
          <p:cNvSpPr/>
          <p:nvPr/>
        </p:nvSpPr>
        <p:spPr>
          <a:xfrm>
            <a:off x="1840719" y="1952004"/>
            <a:ext cx="1072300" cy="358550"/>
          </a:xfrm>
          <a:prstGeom prst="rect">
            <a:avLst/>
          </a:prstGeom>
          <a:ln w="9525"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latin typeface="+mj-ea"/>
                <a:ea typeface="+mj-ea"/>
              </a:rPr>
              <a:t>기관정보</a:t>
            </a:r>
            <a:r>
              <a:rPr lang="en-US" altLang="ko-KR" sz="1050" b="1" dirty="0">
                <a:latin typeface="+mj-ea"/>
                <a:ea typeface="+mj-ea"/>
              </a:rPr>
              <a:t>(MAP)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A29B25-02D7-FE93-7EAC-E166704F45BC}"/>
              </a:ext>
            </a:extLst>
          </p:cNvPr>
          <p:cNvSpPr/>
          <p:nvPr/>
        </p:nvSpPr>
        <p:spPr>
          <a:xfrm>
            <a:off x="1840719" y="2401388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바이오맵</a:t>
            </a:r>
            <a:endParaRPr lang="ko-KR" altLang="en-US" sz="105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599BBF-5349-94DF-F243-6CAFA059D56E}"/>
              </a:ext>
            </a:extLst>
          </p:cNvPr>
          <p:cNvSpPr/>
          <p:nvPr/>
        </p:nvSpPr>
        <p:spPr>
          <a:xfrm>
            <a:off x="6575711" y="1952004"/>
            <a:ext cx="1073121" cy="35855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ysClr val="windowText" lastClr="000000"/>
                </a:solidFill>
              </a:rPr>
              <a:t>바이오맵소개</a:t>
            </a:r>
            <a:endParaRPr lang="ko-KR" altLang="en-US" sz="105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FFB52B-38BA-1B6C-2814-42B812BCD0FF}"/>
              </a:ext>
            </a:extLst>
          </p:cNvPr>
          <p:cNvSpPr/>
          <p:nvPr/>
        </p:nvSpPr>
        <p:spPr>
          <a:xfrm>
            <a:off x="6575712" y="2850770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운영조직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87D132-5C0F-AD40-E9F8-F268FB5C4DC1}"/>
              </a:ext>
            </a:extLst>
          </p:cNvPr>
          <p:cNvSpPr/>
          <p:nvPr/>
        </p:nvSpPr>
        <p:spPr>
          <a:xfrm>
            <a:off x="6575713" y="2401387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</a:rPr>
              <a:t>바이오맵소개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E2B042-6A3A-8AA1-AB8D-4EA449DB7F91}"/>
              </a:ext>
            </a:extLst>
          </p:cNvPr>
          <p:cNvSpPr/>
          <p:nvPr/>
        </p:nvSpPr>
        <p:spPr>
          <a:xfrm>
            <a:off x="6575712" y="3306921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이용정보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4721B6-FB98-E299-D325-2D6BE911B6B3}"/>
              </a:ext>
            </a:extLst>
          </p:cNvPr>
          <p:cNvSpPr/>
          <p:nvPr/>
        </p:nvSpPr>
        <p:spPr>
          <a:xfrm>
            <a:off x="5393497" y="1952004"/>
            <a:ext cx="1073121" cy="35855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지원사업공고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90D1AE-AE7E-A22F-17E3-8A01AFC0E07E}"/>
              </a:ext>
            </a:extLst>
          </p:cNvPr>
          <p:cNvSpPr/>
          <p:nvPr/>
        </p:nvSpPr>
        <p:spPr>
          <a:xfrm>
            <a:off x="5393497" y="2401386"/>
            <a:ext cx="1072301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정부사업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5695A6F-4FC6-D0DA-6B06-A51318F66F3F}"/>
              </a:ext>
            </a:extLst>
          </p:cNvPr>
          <p:cNvSpPr/>
          <p:nvPr/>
        </p:nvSpPr>
        <p:spPr>
          <a:xfrm>
            <a:off x="4205149" y="1952004"/>
            <a:ext cx="1073121" cy="35855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147CA30-50E7-25CF-4974-E2D1B600579D}"/>
              </a:ext>
            </a:extLst>
          </p:cNvPr>
          <p:cNvSpPr/>
          <p:nvPr/>
        </p:nvSpPr>
        <p:spPr>
          <a:xfrm>
            <a:off x="5393498" y="3308749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채용게시판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140AA2-D824-0C64-54B4-C2EF2E3C23C8}"/>
              </a:ext>
            </a:extLst>
          </p:cNvPr>
          <p:cNvSpPr/>
          <p:nvPr/>
        </p:nvSpPr>
        <p:spPr>
          <a:xfrm>
            <a:off x="4205149" y="2849578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일정게시판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(</a:t>
            </a:r>
            <a:r>
              <a:rPr lang="ko-KR" altLang="en-US" sz="1050" dirty="0" err="1">
                <a:solidFill>
                  <a:schemeClr val="tx1"/>
                </a:solidFill>
              </a:rPr>
              <a:t>바이오행사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A2DB5B4-CDD2-79CD-0008-922D3FE40D2B}"/>
              </a:ext>
            </a:extLst>
          </p:cNvPr>
          <p:cNvSpPr/>
          <p:nvPr/>
        </p:nvSpPr>
        <p:spPr>
          <a:xfrm>
            <a:off x="4211282" y="2398320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동향</a:t>
            </a:r>
            <a:r>
              <a:rPr lang="en-US" altLang="ko-KR" sz="1050" dirty="0">
                <a:solidFill>
                  <a:schemeClr val="tx1"/>
                </a:solidFill>
              </a:rPr>
              <a:t>/</a:t>
            </a:r>
            <a:r>
              <a:rPr lang="ko-KR" altLang="en-US" sz="1050" dirty="0">
                <a:solidFill>
                  <a:schemeClr val="tx1"/>
                </a:solidFill>
              </a:rPr>
              <a:t>뉴스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A3AA04-5EAD-83B7-B87B-3BA3C2F66C2B}"/>
              </a:ext>
            </a:extLst>
          </p:cNvPr>
          <p:cNvSpPr/>
          <p:nvPr/>
        </p:nvSpPr>
        <p:spPr>
          <a:xfrm>
            <a:off x="3022934" y="1952004"/>
            <a:ext cx="1072300" cy="358550"/>
          </a:xfrm>
          <a:prstGeom prst="rect">
            <a:avLst/>
          </a:prstGeom>
          <a:ln w="9525"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연구자원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1360A82-1B10-ED63-3FAE-94AF5A605987}"/>
              </a:ext>
            </a:extLst>
          </p:cNvPr>
          <p:cNvSpPr/>
          <p:nvPr/>
        </p:nvSpPr>
        <p:spPr>
          <a:xfrm>
            <a:off x="3022934" y="2401388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바이오서비스</a:t>
            </a:r>
            <a:endParaRPr lang="ko-KR" altLang="en-US" sz="105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75E159-1ED0-FBB4-5E0B-412E72CD99F0}"/>
              </a:ext>
            </a:extLst>
          </p:cNvPr>
          <p:cNvSpPr/>
          <p:nvPr/>
        </p:nvSpPr>
        <p:spPr>
          <a:xfrm>
            <a:off x="3023881" y="5275609"/>
            <a:ext cx="1069587" cy="3585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바이오 사업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DA2F53-803B-B48A-B23F-33DC45478E38}"/>
              </a:ext>
            </a:extLst>
          </p:cNvPr>
          <p:cNvSpPr/>
          <p:nvPr/>
        </p:nvSpPr>
        <p:spPr>
          <a:xfrm>
            <a:off x="3022934" y="2850770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시설</a:t>
            </a:r>
            <a:r>
              <a:rPr lang="en-US" altLang="ko-KR" sz="1050" dirty="0"/>
              <a:t>/</a:t>
            </a:r>
            <a:r>
              <a:rPr lang="ko-KR" altLang="en-US" sz="1050" dirty="0"/>
              <a:t>장비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864408-09A8-30CE-6CB3-AE9F740D13D9}"/>
              </a:ext>
            </a:extLst>
          </p:cNvPr>
          <p:cNvSpPr/>
          <p:nvPr/>
        </p:nvSpPr>
        <p:spPr>
          <a:xfrm>
            <a:off x="3021167" y="3680209"/>
            <a:ext cx="1073121" cy="3585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기술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B1D0CB-2C5C-2BD8-79BD-5416EFF8FDDB}"/>
              </a:ext>
            </a:extLst>
          </p:cNvPr>
          <p:cNvSpPr/>
          <p:nvPr/>
        </p:nvSpPr>
        <p:spPr>
          <a:xfrm>
            <a:off x="3021167" y="4835035"/>
            <a:ext cx="1072301" cy="3585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교육 프로그램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12C052A-5249-7673-A738-424A031F385F}"/>
              </a:ext>
            </a:extLst>
          </p:cNvPr>
          <p:cNvSpPr/>
          <p:nvPr/>
        </p:nvSpPr>
        <p:spPr>
          <a:xfrm>
            <a:off x="3021167" y="5638044"/>
            <a:ext cx="1072300" cy="35905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accent5"/>
                </a:solidFill>
              </a:rPr>
              <a:t>1. </a:t>
            </a:r>
            <a:r>
              <a:rPr lang="ko-KR" altLang="en-US" sz="900" dirty="0">
                <a:solidFill>
                  <a:schemeClr val="accent5"/>
                </a:solidFill>
              </a:rPr>
              <a:t>창업프로그램</a:t>
            </a:r>
            <a:endParaRPr lang="en-US" altLang="ko-KR" sz="900" dirty="0">
              <a:solidFill>
                <a:schemeClr val="accent5"/>
              </a:solidFill>
            </a:endParaRPr>
          </a:p>
          <a:p>
            <a:r>
              <a:rPr lang="en-US" altLang="ko-KR" sz="900" dirty="0">
                <a:solidFill>
                  <a:schemeClr val="accent5"/>
                </a:solidFill>
              </a:rPr>
              <a:t>2. </a:t>
            </a:r>
            <a:r>
              <a:rPr lang="ko-KR" altLang="en-US" sz="900" dirty="0">
                <a:solidFill>
                  <a:schemeClr val="accent5"/>
                </a:solidFill>
              </a:rPr>
              <a:t>투자</a:t>
            </a:r>
            <a:r>
              <a:rPr lang="en-US" altLang="ko-KR" sz="900" dirty="0">
                <a:solidFill>
                  <a:schemeClr val="accent5"/>
                </a:solidFill>
              </a:rPr>
              <a:t>/</a:t>
            </a:r>
            <a:r>
              <a:rPr lang="ko-KR" altLang="en-US" sz="900" dirty="0">
                <a:solidFill>
                  <a:schemeClr val="accent5"/>
                </a:solidFill>
              </a:rPr>
              <a:t>자본정보</a:t>
            </a:r>
            <a:endParaRPr lang="en-US" altLang="ko-KR" sz="900" dirty="0">
              <a:solidFill>
                <a:schemeClr val="accent5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D6420A5-4600-FC98-5267-E34EDFB65F91}"/>
              </a:ext>
            </a:extLst>
          </p:cNvPr>
          <p:cNvSpPr/>
          <p:nvPr/>
        </p:nvSpPr>
        <p:spPr>
          <a:xfrm>
            <a:off x="3021168" y="4038479"/>
            <a:ext cx="1073121" cy="722993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US" altLang="ko-KR" sz="900" dirty="0"/>
              <a:t>1. </a:t>
            </a:r>
            <a:r>
              <a:rPr lang="ko-KR" altLang="en-US" sz="900" dirty="0"/>
              <a:t>논문</a:t>
            </a:r>
            <a:endParaRPr lang="en-US" altLang="ko-KR" sz="900" dirty="0"/>
          </a:p>
          <a:p>
            <a:r>
              <a:rPr lang="en-US" altLang="ko-KR" sz="900" dirty="0"/>
              <a:t>2. </a:t>
            </a:r>
            <a:r>
              <a:rPr lang="ko-KR" altLang="en-US" sz="900" dirty="0"/>
              <a:t>연구결과</a:t>
            </a:r>
            <a:endParaRPr lang="en-US" altLang="ko-KR" sz="900" dirty="0"/>
          </a:p>
          <a:p>
            <a:r>
              <a:rPr lang="en-US" altLang="ko-KR" sz="900" dirty="0"/>
              <a:t>3. </a:t>
            </a:r>
            <a:r>
              <a:rPr lang="ko-KR" altLang="en-US" sz="900" dirty="0"/>
              <a:t>특허</a:t>
            </a:r>
            <a:endParaRPr lang="en-US" altLang="ko-KR" sz="900" dirty="0"/>
          </a:p>
          <a:p>
            <a:r>
              <a:rPr lang="en-US" altLang="ko-KR" sz="900" dirty="0"/>
              <a:t>4. </a:t>
            </a:r>
            <a:r>
              <a:rPr lang="ko-KR" altLang="en-US" sz="900" dirty="0"/>
              <a:t>보유기술현황</a:t>
            </a:r>
            <a:endParaRPr lang="en-US" altLang="ko-KR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879520-6BE1-14C6-A16E-19A1AD5E82E3}"/>
              </a:ext>
            </a:extLst>
          </p:cNvPr>
          <p:cNvSpPr/>
          <p:nvPr/>
        </p:nvSpPr>
        <p:spPr>
          <a:xfrm>
            <a:off x="3021167" y="3210313"/>
            <a:ext cx="1073121" cy="39605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US" altLang="ko-KR" sz="900" dirty="0"/>
              <a:t>1. </a:t>
            </a:r>
            <a:r>
              <a:rPr lang="ko-KR" altLang="en-US" sz="900" dirty="0"/>
              <a:t>연구시설</a:t>
            </a:r>
            <a:endParaRPr lang="en-US" altLang="ko-KR" sz="900" dirty="0"/>
          </a:p>
          <a:p>
            <a:r>
              <a:rPr lang="en-US" altLang="ko-KR" sz="900" dirty="0"/>
              <a:t>2. </a:t>
            </a:r>
            <a:r>
              <a:rPr lang="ko-KR" altLang="en-US" sz="900" dirty="0"/>
              <a:t>바이오 장비</a:t>
            </a:r>
            <a:endParaRPr lang="en-US" altLang="ko-KR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F6FEB13-EBCC-7255-541E-5FF8ED5A8FBB}"/>
              </a:ext>
            </a:extLst>
          </p:cNvPr>
          <p:cNvSpPr/>
          <p:nvPr/>
        </p:nvSpPr>
        <p:spPr>
          <a:xfrm>
            <a:off x="4211282" y="1409920"/>
            <a:ext cx="1072300" cy="35855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</a:rPr>
              <a:t>아이바이오맵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4C9D51B-A64A-AE9E-D4CB-23A7CCE219A6}"/>
              </a:ext>
            </a:extLst>
          </p:cNvPr>
          <p:cNvSpPr/>
          <p:nvPr/>
        </p:nvSpPr>
        <p:spPr>
          <a:xfrm>
            <a:off x="1840719" y="3300152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등록</a:t>
            </a:r>
            <a:r>
              <a:rPr lang="en-US" altLang="ko-KR" sz="1050" dirty="0"/>
              <a:t>/</a:t>
            </a:r>
            <a:r>
              <a:rPr lang="ko-KR" altLang="en-US" sz="1050" dirty="0"/>
              <a:t>관리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451B7F5-58A3-854D-D3C1-9FCC49F86225}"/>
              </a:ext>
            </a:extLst>
          </p:cNvPr>
          <p:cNvSpPr/>
          <p:nvPr/>
        </p:nvSpPr>
        <p:spPr>
          <a:xfrm>
            <a:off x="1840719" y="3658700"/>
            <a:ext cx="1073121" cy="55613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US" altLang="ko-KR" sz="900" dirty="0"/>
              <a:t>1. </a:t>
            </a:r>
            <a:r>
              <a:rPr lang="ko-KR" altLang="en-US" sz="900" dirty="0"/>
              <a:t>연구자원 등록</a:t>
            </a:r>
            <a:endParaRPr lang="en-US" altLang="ko-KR" sz="900" dirty="0"/>
          </a:p>
          <a:p>
            <a:r>
              <a:rPr lang="en-US" altLang="ko-KR" sz="900" dirty="0"/>
              <a:t>2. </a:t>
            </a:r>
            <a:r>
              <a:rPr lang="ko-KR" altLang="en-US" sz="900" dirty="0"/>
              <a:t>시설등록</a:t>
            </a:r>
            <a:endParaRPr lang="en-US" altLang="ko-KR" sz="900" dirty="0"/>
          </a:p>
          <a:p>
            <a:r>
              <a:rPr lang="en-US" altLang="ko-KR" sz="900" dirty="0"/>
              <a:t>3. </a:t>
            </a:r>
            <a:r>
              <a:rPr lang="ko-KR" altLang="en-US" sz="900" dirty="0"/>
              <a:t>장비등록</a:t>
            </a:r>
            <a:endParaRPr lang="en-US" altLang="ko-KR" sz="9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08D077-02DB-D7C8-66F7-38135F058C66}"/>
              </a:ext>
            </a:extLst>
          </p:cNvPr>
          <p:cNvSpPr/>
          <p:nvPr/>
        </p:nvSpPr>
        <p:spPr>
          <a:xfrm>
            <a:off x="4205149" y="4214836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1:1 </a:t>
            </a:r>
            <a:r>
              <a:rPr lang="ko-KR" altLang="en-US" sz="1050" dirty="0">
                <a:solidFill>
                  <a:schemeClr val="tx1"/>
                </a:solidFill>
              </a:rPr>
              <a:t>문의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(</a:t>
            </a:r>
            <a:r>
              <a:rPr lang="ko-KR" altLang="en-US" sz="1050" dirty="0">
                <a:solidFill>
                  <a:schemeClr val="tx1"/>
                </a:solidFill>
              </a:rPr>
              <a:t>비공개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CE55E12-19B7-71D1-FA07-D78ACA4D977E}"/>
              </a:ext>
            </a:extLst>
          </p:cNvPr>
          <p:cNvSpPr/>
          <p:nvPr/>
        </p:nvSpPr>
        <p:spPr>
          <a:xfrm>
            <a:off x="4205149" y="3308749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638EDC-F34B-2168-B478-3AE5F64582AF}"/>
              </a:ext>
            </a:extLst>
          </p:cNvPr>
          <p:cNvSpPr/>
          <p:nvPr/>
        </p:nvSpPr>
        <p:spPr>
          <a:xfrm>
            <a:off x="4205149" y="3763073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연구개발</a:t>
            </a:r>
            <a:r>
              <a:rPr lang="en-US" altLang="ko-KR" sz="1050" dirty="0">
                <a:solidFill>
                  <a:schemeClr val="tx1"/>
                </a:solidFill>
              </a:rPr>
              <a:t>Q&amp;A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4228108-D624-4289-7AF5-18EEB2BD604A}"/>
              </a:ext>
            </a:extLst>
          </p:cNvPr>
          <p:cNvSpPr/>
          <p:nvPr/>
        </p:nvSpPr>
        <p:spPr>
          <a:xfrm>
            <a:off x="1840719" y="2850770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기관</a:t>
            </a:r>
            <a:r>
              <a:rPr lang="en-US" altLang="ko-KR" sz="1050" dirty="0"/>
              <a:t>/</a:t>
            </a:r>
            <a:r>
              <a:rPr lang="ko-KR" altLang="en-US" sz="1050" dirty="0"/>
              <a:t>인력정보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C03F557-3935-3DD3-2DED-A735D0D677C6}"/>
              </a:ext>
            </a:extLst>
          </p:cNvPr>
          <p:cNvSpPr/>
          <p:nvPr/>
        </p:nvSpPr>
        <p:spPr>
          <a:xfrm>
            <a:off x="5851877" y="1362005"/>
            <a:ext cx="1852957" cy="570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EDD7CECF-458E-A982-C391-02F6D81BF6A1}"/>
              </a:ext>
            </a:extLst>
          </p:cNvPr>
          <p:cNvCxnSpPr>
            <a:cxnSpLocks/>
            <a:stCxn id="54" idx="3"/>
            <a:endCxn id="144" idx="1"/>
          </p:cNvCxnSpPr>
          <p:nvPr/>
        </p:nvCxnSpPr>
        <p:spPr>
          <a:xfrm>
            <a:off x="7704834" y="1647394"/>
            <a:ext cx="346455" cy="54075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CDF89A-536C-C642-565A-C5519472A40D}"/>
              </a:ext>
            </a:extLst>
          </p:cNvPr>
          <p:cNvSpPr/>
          <p:nvPr/>
        </p:nvSpPr>
        <p:spPr>
          <a:xfrm>
            <a:off x="5393497" y="2849578"/>
            <a:ext cx="1072301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지자체사업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96CE2D-8B3B-5D61-291E-454B7A1E8D58}"/>
              </a:ext>
            </a:extLst>
          </p:cNvPr>
          <p:cNvSpPr/>
          <p:nvPr/>
        </p:nvSpPr>
        <p:spPr>
          <a:xfrm>
            <a:off x="4199714" y="4674318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FCC02F-B681-0F3B-ADEA-32E04E0EE585}"/>
              </a:ext>
            </a:extLst>
          </p:cNvPr>
          <p:cNvSpPr/>
          <p:nvPr/>
        </p:nvSpPr>
        <p:spPr>
          <a:xfrm>
            <a:off x="3017933" y="1409920"/>
            <a:ext cx="1075533" cy="358550"/>
          </a:xfrm>
          <a:prstGeom prst="rect">
            <a:avLst/>
          </a:prstGeom>
          <a:solidFill>
            <a:srgbClr val="E7E6E6"/>
          </a:solidFill>
          <a:ln w="9525">
            <a:solidFill>
              <a:srgbClr val="E7E6E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1782412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920A7B-1D89-A9F6-1661-C3B72B121AA1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2980BF-C1BA-F9A6-417E-7E2406A6A484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APP IA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설계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1BB136-6F6F-B209-BFF4-954F8ADF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C9D016-D745-016C-D861-14FD7DCAB1CB}"/>
              </a:ext>
            </a:extLst>
          </p:cNvPr>
          <p:cNvGrpSpPr/>
          <p:nvPr/>
        </p:nvGrpSpPr>
        <p:grpSpPr>
          <a:xfrm>
            <a:off x="5277449" y="5631313"/>
            <a:ext cx="4422333" cy="358549"/>
            <a:chOff x="5178373" y="5754789"/>
            <a:chExt cx="3938738" cy="31934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600A3E9-1C00-063C-4355-C131761DB7A6}"/>
                </a:ext>
              </a:extLst>
            </p:cNvPr>
            <p:cNvSpPr/>
            <p:nvPr/>
          </p:nvSpPr>
          <p:spPr>
            <a:xfrm>
              <a:off x="5178373" y="5754789"/>
              <a:ext cx="931870" cy="31934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</a:rPr>
                <a:t>찾아오시는길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364D3E-7EE6-6ABB-5E01-7F98E07E0CD7}"/>
                </a:ext>
              </a:extLst>
            </p:cNvPr>
            <p:cNvSpPr/>
            <p:nvPr/>
          </p:nvSpPr>
          <p:spPr>
            <a:xfrm>
              <a:off x="6180662" y="5754789"/>
              <a:ext cx="931870" cy="31934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개인정보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처리방침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D766E33-978D-1BFB-6767-79FDF91346A0}"/>
                </a:ext>
              </a:extLst>
            </p:cNvPr>
            <p:cNvSpPr/>
            <p:nvPr/>
          </p:nvSpPr>
          <p:spPr>
            <a:xfrm>
              <a:off x="7182951" y="5754789"/>
              <a:ext cx="931870" cy="31934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</a:rPr>
                <a:t>사이트맵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EF6317-E41F-92D5-0554-5574D6CCF77D}"/>
                </a:ext>
              </a:extLst>
            </p:cNvPr>
            <p:cNvSpPr/>
            <p:nvPr/>
          </p:nvSpPr>
          <p:spPr>
            <a:xfrm>
              <a:off x="8185241" y="5754789"/>
              <a:ext cx="931870" cy="31934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코디네이터</a:t>
              </a:r>
              <a:r>
                <a:rPr lang="en-US" altLang="ko-KR" sz="900" dirty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</a:rPr>
                <a:t>연락처</a:t>
              </a: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3197B26A-2182-0DBE-4FF1-D4AC908566B0}"/>
              </a:ext>
            </a:extLst>
          </p:cNvPr>
          <p:cNvGrpSpPr/>
          <p:nvPr/>
        </p:nvGrpSpPr>
        <p:grpSpPr>
          <a:xfrm>
            <a:off x="9030066" y="1409920"/>
            <a:ext cx="1416466" cy="338554"/>
            <a:chOff x="8934816" y="1409920"/>
            <a:chExt cx="1416466" cy="338554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2818003A-3FC5-434E-79CA-34CBF13C13AA}"/>
                </a:ext>
              </a:extLst>
            </p:cNvPr>
            <p:cNvSpPr/>
            <p:nvPr/>
          </p:nvSpPr>
          <p:spPr>
            <a:xfrm>
              <a:off x="8934816" y="1507197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A7EB4E6-5E13-5904-EC26-B9E0A1BAAD14}"/>
                </a:ext>
              </a:extLst>
            </p:cNvPr>
            <p:cNvSpPr txBox="1"/>
            <p:nvPr/>
          </p:nvSpPr>
          <p:spPr>
            <a:xfrm>
              <a:off x="9094207" y="1409920"/>
              <a:ext cx="1257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핵심 콘텐츠</a:t>
              </a:r>
            </a:p>
          </p:txBody>
        </p:sp>
      </p:grp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9277D302-3B55-AC1F-D0B9-5B575AF0127E}"/>
              </a:ext>
            </a:extLst>
          </p:cNvPr>
          <p:cNvCxnSpPr>
            <a:cxnSpLocks/>
            <a:stCxn id="159" idx="2"/>
            <a:endCxn id="164" idx="0"/>
          </p:cNvCxnSpPr>
          <p:nvPr/>
        </p:nvCxnSpPr>
        <p:spPr>
          <a:xfrm>
            <a:off x="4695270" y="1775867"/>
            <a:ext cx="0" cy="118623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A2968EC-94DE-5671-E867-83D8EBD475E4}"/>
              </a:ext>
            </a:extLst>
          </p:cNvPr>
          <p:cNvSpPr/>
          <p:nvPr/>
        </p:nvSpPr>
        <p:spPr>
          <a:xfrm>
            <a:off x="6522296" y="1415867"/>
            <a:ext cx="1072800" cy="360000"/>
          </a:xfrm>
          <a:prstGeom prst="rect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메뉴</a:t>
            </a: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4F97FB93-C91D-34FD-CB27-ABB1792D49C6}"/>
              </a:ext>
            </a:extLst>
          </p:cNvPr>
          <p:cNvCxnSpPr>
            <a:cxnSpLocks/>
            <a:stCxn id="154" idx="2"/>
            <a:endCxn id="156" idx="0"/>
          </p:cNvCxnSpPr>
          <p:nvPr/>
        </p:nvCxnSpPr>
        <p:spPr>
          <a:xfrm flipH="1">
            <a:off x="7058608" y="1775867"/>
            <a:ext cx="88" cy="125909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D3C0027-B2BF-8CB0-9637-DD03EB85AB33}"/>
              </a:ext>
            </a:extLst>
          </p:cNvPr>
          <p:cNvSpPr/>
          <p:nvPr/>
        </p:nvSpPr>
        <p:spPr>
          <a:xfrm>
            <a:off x="6522208" y="1901776"/>
            <a:ext cx="1072800" cy="3600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40F0B57-8528-3F01-01ED-EB618B5B789C}"/>
              </a:ext>
            </a:extLst>
          </p:cNvPr>
          <p:cNvSpPr/>
          <p:nvPr/>
        </p:nvSpPr>
        <p:spPr>
          <a:xfrm>
            <a:off x="6522208" y="3259714"/>
            <a:ext cx="1072800" cy="3600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회원가입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AC5A401B-D0ED-E235-04A0-6FB4DF2D3E6B}"/>
              </a:ext>
            </a:extLst>
          </p:cNvPr>
          <p:cNvSpPr/>
          <p:nvPr/>
        </p:nvSpPr>
        <p:spPr>
          <a:xfrm>
            <a:off x="7702136" y="1415867"/>
            <a:ext cx="1072800" cy="360000"/>
          </a:xfrm>
          <a:prstGeom prst="rect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</a:rPr>
              <a:t>검색창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63D79A7-FE64-106A-B4CE-716A662ACAC2}"/>
              </a:ext>
            </a:extLst>
          </p:cNvPr>
          <p:cNvSpPr/>
          <p:nvPr/>
        </p:nvSpPr>
        <p:spPr>
          <a:xfrm>
            <a:off x="4158870" y="1415867"/>
            <a:ext cx="1072800" cy="360000"/>
          </a:xfrm>
          <a:prstGeom prst="rect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</a:rPr>
              <a:t>아이바이오맵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1004344-1617-EB2F-2716-59CFB39EA7CC}"/>
              </a:ext>
            </a:extLst>
          </p:cNvPr>
          <p:cNvSpPr/>
          <p:nvPr/>
        </p:nvSpPr>
        <p:spPr>
          <a:xfrm>
            <a:off x="6522208" y="4075793"/>
            <a:ext cx="1072800" cy="829441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기관정보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연구자원</a:t>
            </a:r>
            <a:endParaRPr lang="en-US" altLang="ko-KR" sz="1000" dirty="0"/>
          </a:p>
          <a:p>
            <a:r>
              <a:rPr lang="en-US" altLang="ko-KR" sz="1000" dirty="0"/>
              <a:t>3. </a:t>
            </a:r>
            <a:r>
              <a:rPr lang="ko-KR" altLang="en-US" sz="1000" dirty="0"/>
              <a:t>커뮤니티</a:t>
            </a:r>
            <a:endParaRPr lang="en-US" altLang="ko-KR" sz="1000" dirty="0"/>
          </a:p>
          <a:p>
            <a:r>
              <a:rPr lang="en-US" altLang="ko-KR" sz="1000" dirty="0"/>
              <a:t>4. </a:t>
            </a:r>
            <a:r>
              <a:rPr lang="ko-KR" altLang="en-US" sz="1000" dirty="0"/>
              <a:t>지원사업공고</a:t>
            </a:r>
            <a:endParaRPr lang="en-US" altLang="ko-KR" sz="1000" dirty="0"/>
          </a:p>
          <a:p>
            <a:r>
              <a:rPr lang="en-US" altLang="ko-KR" sz="900" dirty="0"/>
              <a:t>5. </a:t>
            </a:r>
            <a:r>
              <a:rPr lang="ko-KR" altLang="en-US" sz="900" dirty="0" err="1"/>
              <a:t>바이오맵</a:t>
            </a:r>
            <a:r>
              <a:rPr lang="ko-KR" altLang="en-US" sz="1000" dirty="0" err="1"/>
              <a:t>소개</a:t>
            </a:r>
            <a:endParaRPr lang="en-US" altLang="ko-KR" sz="1000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07BDDC2D-4F50-3050-8DBA-176291CAFC19}"/>
              </a:ext>
            </a:extLst>
          </p:cNvPr>
          <p:cNvSpPr/>
          <p:nvPr/>
        </p:nvSpPr>
        <p:spPr>
          <a:xfrm>
            <a:off x="6522210" y="3715660"/>
            <a:ext cx="1072800" cy="3600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카테고리</a:t>
            </a:r>
            <a:endParaRPr lang="ko-KR" altLang="en-US" sz="1400" dirty="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DC592FE3-63DD-6108-0E46-FBC84092C096}"/>
              </a:ext>
            </a:extLst>
          </p:cNvPr>
          <p:cNvSpPr/>
          <p:nvPr/>
        </p:nvSpPr>
        <p:spPr>
          <a:xfrm>
            <a:off x="6522210" y="2357951"/>
            <a:ext cx="1072800" cy="3600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설정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C351139-EB5C-58AD-2721-82AC12DCE0BA}"/>
              </a:ext>
            </a:extLst>
          </p:cNvPr>
          <p:cNvSpPr/>
          <p:nvPr/>
        </p:nvSpPr>
        <p:spPr>
          <a:xfrm>
            <a:off x="6522208" y="2808296"/>
            <a:ext cx="1072800" cy="3600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알림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25950AC-09A6-A4A4-36DB-B7DC824ACCF0}"/>
              </a:ext>
            </a:extLst>
          </p:cNvPr>
          <p:cNvSpPr/>
          <p:nvPr/>
        </p:nvSpPr>
        <p:spPr>
          <a:xfrm>
            <a:off x="4158870" y="1894490"/>
            <a:ext cx="1072800" cy="360000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/>
              <a:t>바이오맵</a:t>
            </a:r>
            <a:endParaRPr lang="ko-KR" altLang="en-US" sz="1050" b="1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0E66D49-AAC0-67A7-EA87-23861E74725A}"/>
              </a:ext>
            </a:extLst>
          </p:cNvPr>
          <p:cNvSpPr/>
          <p:nvPr/>
        </p:nvSpPr>
        <p:spPr>
          <a:xfrm>
            <a:off x="2977155" y="1902931"/>
            <a:ext cx="1072800" cy="360000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등록</a:t>
            </a:r>
            <a:r>
              <a:rPr lang="en-US" altLang="ko-KR" sz="1050" b="1" dirty="0"/>
              <a:t>/</a:t>
            </a:r>
            <a:r>
              <a:rPr lang="ko-KR" altLang="en-US" sz="1050" b="1" dirty="0"/>
              <a:t>관리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6E0ED0E-C52B-B9BA-AE7B-832CBEECD2E3}"/>
              </a:ext>
            </a:extLst>
          </p:cNvPr>
          <p:cNvSpPr/>
          <p:nvPr/>
        </p:nvSpPr>
        <p:spPr>
          <a:xfrm>
            <a:off x="5340583" y="1901776"/>
            <a:ext cx="1072800" cy="360000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시설</a:t>
            </a:r>
            <a:r>
              <a:rPr lang="en-US" altLang="ko-KR" sz="1050" b="1" dirty="0"/>
              <a:t>/</a:t>
            </a:r>
            <a:r>
              <a:rPr lang="ko-KR" altLang="en-US" sz="1050" b="1" dirty="0"/>
              <a:t>장비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1C508C0-2D03-16B0-3F4B-CC796B963AD0}"/>
              </a:ext>
            </a:extLst>
          </p:cNvPr>
          <p:cNvSpPr/>
          <p:nvPr/>
        </p:nvSpPr>
        <p:spPr>
          <a:xfrm>
            <a:off x="2977155" y="2808296"/>
            <a:ext cx="1072800" cy="360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시설 등록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EC68725-0AAB-0AB3-5D11-A66A16E681F1}"/>
              </a:ext>
            </a:extLst>
          </p:cNvPr>
          <p:cNvSpPr/>
          <p:nvPr/>
        </p:nvSpPr>
        <p:spPr>
          <a:xfrm>
            <a:off x="2977155" y="2357951"/>
            <a:ext cx="1072800" cy="360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연구자원 등록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2C30DD4-2D62-8D43-9E74-3AF0B06410F2}"/>
              </a:ext>
            </a:extLst>
          </p:cNvPr>
          <p:cNvSpPr/>
          <p:nvPr/>
        </p:nvSpPr>
        <p:spPr>
          <a:xfrm>
            <a:off x="4158870" y="3715660"/>
            <a:ext cx="1072800" cy="360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연구자원검색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8473B78-6A96-3099-8D0B-585CBAE673CE}"/>
              </a:ext>
            </a:extLst>
          </p:cNvPr>
          <p:cNvSpPr/>
          <p:nvPr/>
        </p:nvSpPr>
        <p:spPr>
          <a:xfrm>
            <a:off x="4158870" y="2808296"/>
            <a:ext cx="1072800" cy="360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기관검색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03FDBA-FD1E-A13D-BE50-490947DBE231}"/>
              </a:ext>
            </a:extLst>
          </p:cNvPr>
          <p:cNvSpPr/>
          <p:nvPr/>
        </p:nvSpPr>
        <p:spPr>
          <a:xfrm>
            <a:off x="4158870" y="3259714"/>
            <a:ext cx="1072800" cy="360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행사검색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7896B01-907C-3AA7-C92C-ADFE5C32804C}"/>
              </a:ext>
            </a:extLst>
          </p:cNvPr>
          <p:cNvSpPr/>
          <p:nvPr/>
        </p:nvSpPr>
        <p:spPr>
          <a:xfrm>
            <a:off x="4158870" y="4176988"/>
            <a:ext cx="1072800" cy="360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MY</a:t>
            </a:r>
            <a:endParaRPr lang="ko-KR" altLang="en-US" sz="1100" dirty="0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4D5C6A81-5895-27E4-D7EC-81476F149A31}"/>
              </a:ext>
            </a:extLst>
          </p:cNvPr>
          <p:cNvSpPr/>
          <p:nvPr/>
        </p:nvSpPr>
        <p:spPr>
          <a:xfrm>
            <a:off x="4158870" y="4536988"/>
            <a:ext cx="1072800" cy="360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US" altLang="ko-KR" sz="1100" dirty="0"/>
              <a:t>1. </a:t>
            </a:r>
            <a:r>
              <a:rPr lang="ko-KR" altLang="en-US" sz="1100" dirty="0"/>
              <a:t>내 기관정보</a:t>
            </a:r>
            <a:endParaRPr lang="en-US" altLang="ko-KR" sz="1100" dirty="0"/>
          </a:p>
          <a:p>
            <a:r>
              <a:rPr lang="en-US" altLang="ko-KR" sz="1100" dirty="0"/>
              <a:t>2. </a:t>
            </a:r>
            <a:r>
              <a:rPr lang="ko-KR" altLang="en-US" sz="1100" dirty="0"/>
              <a:t>즐겨찾기</a:t>
            </a:r>
            <a:endParaRPr lang="en-US" altLang="ko-KR" sz="1100" dirty="0"/>
          </a:p>
        </p:txBody>
      </p:sp>
      <p:cxnSp>
        <p:nvCxnSpPr>
          <p:cNvPr id="175" name="연결선: 꺾임 174">
            <a:extLst>
              <a:ext uri="{FF2B5EF4-FFF2-40B4-BE49-F238E27FC236}">
                <a16:creationId xmlns:a16="http://schemas.microsoft.com/office/drawing/2014/main" id="{454BB113-5936-CBF2-AD18-4EB3D2CDE7B4}"/>
              </a:ext>
            </a:extLst>
          </p:cNvPr>
          <p:cNvCxnSpPr>
            <a:cxnSpLocks/>
            <a:stCxn id="181" idx="1"/>
            <a:endCxn id="176" idx="0"/>
          </p:cNvCxnSpPr>
          <p:nvPr/>
        </p:nvCxnSpPr>
        <p:spPr>
          <a:xfrm rot="10800000" flipV="1">
            <a:off x="2222927" y="2087979"/>
            <a:ext cx="682886" cy="26997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AE9CCF9E-8110-04BD-88E5-799B2EA6783F}"/>
              </a:ext>
            </a:extLst>
          </p:cNvPr>
          <p:cNvSpPr txBox="1"/>
          <p:nvPr/>
        </p:nvSpPr>
        <p:spPr>
          <a:xfrm>
            <a:off x="1686527" y="2357951"/>
            <a:ext cx="1072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모바일 하단 메뉴</a:t>
            </a:r>
            <a:r>
              <a:rPr lang="en-US" altLang="ko-KR" sz="1050" dirty="0">
                <a:latin typeface="+mn-ea"/>
              </a:rPr>
              <a:t>(Tab bar)</a:t>
            </a:r>
            <a:endParaRPr lang="ko-KR" altLang="en-US" sz="1050" dirty="0">
              <a:latin typeface="+mn-ea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7170DE3F-BC0C-5522-66A1-DD17956AED3B}"/>
              </a:ext>
            </a:extLst>
          </p:cNvPr>
          <p:cNvSpPr/>
          <p:nvPr/>
        </p:nvSpPr>
        <p:spPr>
          <a:xfrm>
            <a:off x="5340583" y="2808296"/>
            <a:ext cx="1072800" cy="360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바이오장비</a:t>
            </a:r>
            <a:endParaRPr lang="ko-KR" altLang="en-US" sz="1100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11815549-27F5-130F-66F7-A4BB76636F57}"/>
              </a:ext>
            </a:extLst>
          </p:cNvPr>
          <p:cNvSpPr/>
          <p:nvPr/>
        </p:nvSpPr>
        <p:spPr>
          <a:xfrm>
            <a:off x="5340583" y="2357951"/>
            <a:ext cx="1072800" cy="360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연구시설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FA2D952-C6BD-855A-0077-1872540EB317}"/>
              </a:ext>
            </a:extLst>
          </p:cNvPr>
          <p:cNvSpPr/>
          <p:nvPr/>
        </p:nvSpPr>
        <p:spPr>
          <a:xfrm>
            <a:off x="4158870" y="2357951"/>
            <a:ext cx="1072800" cy="360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전체검색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9EB8413-0EF0-9480-6564-EFE6C516B559}"/>
              </a:ext>
            </a:extLst>
          </p:cNvPr>
          <p:cNvSpPr/>
          <p:nvPr/>
        </p:nvSpPr>
        <p:spPr>
          <a:xfrm>
            <a:off x="2905813" y="1845518"/>
            <a:ext cx="3576932" cy="484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E3FA18-9653-67F5-E872-01FEEDCB7979}"/>
              </a:ext>
            </a:extLst>
          </p:cNvPr>
          <p:cNvSpPr/>
          <p:nvPr/>
        </p:nvSpPr>
        <p:spPr>
          <a:xfrm>
            <a:off x="6483252" y="3208144"/>
            <a:ext cx="1144938" cy="470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1406399-91CE-53B3-5326-F2A512A1AE18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7628190" y="3443416"/>
            <a:ext cx="862329" cy="20135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F4B7867-2F52-64C7-B180-DFC8B0BC51EB}"/>
              </a:ext>
            </a:extLst>
          </p:cNvPr>
          <p:cNvSpPr txBox="1"/>
          <p:nvPr/>
        </p:nvSpPr>
        <p:spPr>
          <a:xfrm>
            <a:off x="7817858" y="3644773"/>
            <a:ext cx="13453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로그인 시</a:t>
            </a:r>
            <a:r>
              <a:rPr lang="en-US" altLang="ko-KR" sz="1050" dirty="0">
                <a:latin typeface="+mn-ea"/>
              </a:rPr>
              <a:t>, </a:t>
            </a:r>
          </a:p>
          <a:p>
            <a:r>
              <a:rPr lang="ko-KR" altLang="en-US" sz="1050" dirty="0">
                <a:latin typeface="+mn-ea"/>
              </a:rPr>
              <a:t>내 정보관리로 변환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7A7612-3F96-302D-DDD1-416FE79668F6}"/>
              </a:ext>
            </a:extLst>
          </p:cNvPr>
          <p:cNvSpPr/>
          <p:nvPr/>
        </p:nvSpPr>
        <p:spPr>
          <a:xfrm>
            <a:off x="2977155" y="3253714"/>
            <a:ext cx="1072800" cy="360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장비 등록</a:t>
            </a:r>
          </a:p>
        </p:txBody>
      </p:sp>
    </p:spTree>
    <p:extLst>
      <p:ext uri="{BB962C8B-B14F-4D97-AF65-F5344CB8AC3E}">
        <p14:creationId xmlns:p14="http://schemas.microsoft.com/office/powerpoint/2010/main" val="1951485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2BACFF0-5113-7D80-AF52-D7C8F7FE4C91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90D32-3356-EB8A-6C1C-E29C5A4D89B7}"/>
              </a:ext>
            </a:extLst>
          </p:cNvPr>
          <p:cNvSpPr txBox="1"/>
          <p:nvPr/>
        </p:nvSpPr>
        <p:spPr>
          <a:xfrm>
            <a:off x="787871" y="219168"/>
            <a:ext cx="6903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문서이력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5BA96E-8C6E-5711-CE98-2259DFFD4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991098"/>
              </p:ext>
            </p:extLst>
          </p:nvPr>
        </p:nvGraphicFramePr>
        <p:xfrm>
          <a:off x="787871" y="1117144"/>
          <a:ext cx="10708387" cy="52140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45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1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87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7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버전</a:t>
                      </a:r>
                    </a:p>
                  </a:txBody>
                  <a:tcPr marL="85183" marR="85183" marT="42592" marB="425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변경일자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                            용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v.0.1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2023-02-02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5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표지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문서이력 추가 및 사업목적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범위 작성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이성진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6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v.0.2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2023-02-03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2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사업목적 수정 및 기대효과</a:t>
                      </a:r>
                      <a:r>
                        <a:rPr lang="en-US" altLang="ko-KR" sz="1050" dirty="0"/>
                        <a:t>+</a:t>
                      </a:r>
                      <a:r>
                        <a:rPr lang="ko-KR" altLang="en-US" sz="1050" dirty="0"/>
                        <a:t>이용흐름 작성</a:t>
                      </a:r>
                      <a:endParaRPr lang="en-US" altLang="ko-KR" sz="1050" b="1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이성진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v.0.3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2023-02-06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3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요청사항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유저 플로우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웹 정보설계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작성</a:t>
                      </a:r>
                      <a:endParaRPr lang="en-US" altLang="ko-KR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이성진</a:t>
                      </a:r>
                      <a:endParaRPr lang="en-US" altLang="ko-KR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v.0.4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2023-02-07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2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사용자 유형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권한 작성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유저 플로우 수정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이성진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v.0.5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2023-02-10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4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DB</a:t>
                      </a:r>
                      <a:r>
                        <a:rPr lang="ko-KR" altLang="en-US" sz="1050" dirty="0"/>
                        <a:t>개요</a:t>
                      </a:r>
                      <a:r>
                        <a:rPr lang="en-US" altLang="ko-KR" sz="1050" dirty="0"/>
                        <a:t>, UI/UX </a:t>
                      </a:r>
                      <a:r>
                        <a:rPr lang="ko-KR" altLang="en-US" sz="1050" dirty="0"/>
                        <a:t>개요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 err="1"/>
                        <a:t>메인페이지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웹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 시안 작성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이성진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v.0.6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2023-02-11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-1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문서 디자인 양식 디테일 수정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시안 </a:t>
                      </a:r>
                      <a:r>
                        <a:rPr lang="en-US" altLang="ko-KR" sz="1050" dirty="0"/>
                        <a:t>ver2 </a:t>
                      </a:r>
                      <a:r>
                        <a:rPr lang="ko-KR" altLang="en-US" sz="1050" dirty="0"/>
                        <a:t>삭제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이성진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V.0.7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2023-02-12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핵심 기능 프로세스 수정 및 세분화 작성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이성진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V.0.75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2023-02-16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사용자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유형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권한 분류 수정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이성진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V.0.8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2023-02-20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5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 err="1"/>
                        <a:t>메인페이지</a:t>
                      </a:r>
                      <a:r>
                        <a:rPr lang="ko-KR" altLang="en-US" sz="1050" dirty="0"/>
                        <a:t> 웹 </a:t>
                      </a:r>
                      <a:r>
                        <a:rPr lang="en-US" altLang="ko-KR" sz="1050" dirty="0"/>
                        <a:t>UI </a:t>
                      </a:r>
                      <a:r>
                        <a:rPr lang="ko-KR" altLang="en-US" sz="1050" dirty="0"/>
                        <a:t>디자인 수정 및 모바일 디자인 추가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페이지 설계서 추가</a:t>
                      </a:r>
                      <a:r>
                        <a:rPr lang="en-US" altLang="ko-KR" sz="1050" dirty="0"/>
                        <a:t>,  </a:t>
                      </a:r>
                      <a:r>
                        <a:rPr lang="ko-KR" altLang="en-US" sz="1050" dirty="0" err="1"/>
                        <a:t>바이오맵</a:t>
                      </a:r>
                      <a:r>
                        <a:rPr lang="ko-KR" altLang="en-US" sz="1050" dirty="0"/>
                        <a:t> 정의 추가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이성진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6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V.0.9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2023-02-21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2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페이지 설계서 오류 수정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정보 설계 세분화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기획서 템플릿 양식 수정</a:t>
                      </a:r>
                      <a:endParaRPr lang="ko-KR" altLang="en-US" sz="105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이성진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7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V.1.0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2023-02-22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기획서 템플릿 양식 수정</a:t>
                      </a:r>
                      <a:r>
                        <a:rPr lang="en-US" altLang="ko-KR" sz="1050" dirty="0"/>
                        <a:t>_2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이성진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76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V.1.2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2023-02-28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일부 사항 수정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이성진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7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V.1.4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2023-03-03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2</a:t>
                      </a:r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USERFLOW(</a:t>
                      </a:r>
                      <a:r>
                        <a:rPr lang="ko-KR" altLang="en-US" sz="1050" dirty="0"/>
                        <a:t>회원가입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로그인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 추가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이성진</a:t>
                      </a:r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7605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marL="85183" marR="85183" marT="42592" marB="425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dirty="0"/>
                    </a:p>
                  </a:txBody>
                  <a:tcPr marL="85183" marR="85183" marT="42592" marB="4259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E0E305-BF80-820E-A024-5E10503F7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885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73F51E-3B93-39BE-1CCA-A093B2233DF1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2980BF-C1BA-F9A6-417E-7E2406A6A484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List of screen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1BB136-6F6F-B209-BFF4-954F8ADF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20</a:t>
            </a:fld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1E9F20A-2D1A-78BC-2612-C4277EDC7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393727"/>
              </p:ext>
            </p:extLst>
          </p:nvPr>
        </p:nvGraphicFramePr>
        <p:xfrm>
          <a:off x="945821" y="1051196"/>
          <a:ext cx="10283482" cy="53176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205">
                  <a:extLst>
                    <a:ext uri="{9D8B030D-6E8A-4147-A177-3AD203B41FA5}">
                      <a16:colId xmlns:a16="http://schemas.microsoft.com/office/drawing/2014/main" val="1945961617"/>
                    </a:ext>
                  </a:extLst>
                </a:gridCol>
                <a:gridCol w="1423733">
                  <a:extLst>
                    <a:ext uri="{9D8B030D-6E8A-4147-A177-3AD203B41FA5}">
                      <a16:colId xmlns:a16="http://schemas.microsoft.com/office/drawing/2014/main" val="669152671"/>
                    </a:ext>
                  </a:extLst>
                </a:gridCol>
                <a:gridCol w="1252704">
                  <a:extLst>
                    <a:ext uri="{9D8B030D-6E8A-4147-A177-3AD203B41FA5}">
                      <a16:colId xmlns:a16="http://schemas.microsoft.com/office/drawing/2014/main" val="76750468"/>
                    </a:ext>
                  </a:extLst>
                </a:gridCol>
                <a:gridCol w="1606593">
                  <a:extLst>
                    <a:ext uri="{9D8B030D-6E8A-4147-A177-3AD203B41FA5}">
                      <a16:colId xmlns:a16="http://schemas.microsoft.com/office/drawing/2014/main" val="621553716"/>
                    </a:ext>
                  </a:extLst>
                </a:gridCol>
                <a:gridCol w="4284247">
                  <a:extLst>
                    <a:ext uri="{9D8B030D-6E8A-4147-A177-3AD203B41FA5}">
                      <a16:colId xmlns:a16="http://schemas.microsoft.com/office/drawing/2014/main" val="825613521"/>
                    </a:ext>
                  </a:extLst>
                </a:gridCol>
              </a:tblGrid>
              <a:tr h="2414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세부항목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Screen ID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페이지 제목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99611"/>
                  </a:ext>
                </a:extLst>
              </a:tr>
              <a:tr h="2309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메인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메인페이지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803389"/>
                  </a:ext>
                </a:extLst>
              </a:tr>
              <a:tr h="230929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로그인 관련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UI-IA-2.1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방식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sns)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택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하여 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33740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UI-IA-2.2~2.3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아이디찾기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 방법 선택 및 본인인증찾기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확인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222207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UI-IA-2.4~2.6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방법 선택 및 본인인증찾기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확인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850414"/>
                  </a:ext>
                </a:extLst>
              </a:tr>
              <a:tr h="230929"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회원가입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UI-IA-3.1~3.2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선택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 회원 선택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/sns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333657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UI-IA-3.3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개인정보 수집 및 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이용약관 동의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683267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본인인증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인증 방식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휴대폰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문자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선택 후 본인인증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623086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UI-IA-3.5~3.6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입력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기관정보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043535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UI-IA-3.7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완료 팝업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706449"/>
                  </a:ext>
                </a:extLst>
              </a:tr>
              <a:tr h="230929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마이페이지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 및 소속 기관 정보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713053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UI-IA-4.2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수정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 수정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1551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UI-IA-4.3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소식 알림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게시글 댓글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 기관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등의 최신 정보 확인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522603"/>
                  </a:ext>
                </a:extLst>
              </a:tr>
              <a:tr h="2309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검색 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상세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키워드와 관련된 자료를 카테고리 별로 표시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502454"/>
                  </a:ext>
                </a:extLst>
              </a:tr>
              <a:tr h="230929">
                <a:tc rowSpan="8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기관정보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>
                          <a:effectLst/>
                        </a:rPr>
                        <a:t>GNB)</a:t>
                      </a: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바이오맵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 지도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871238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UI-IA-7.1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검색페이지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검색을 통한 유관 기관 및 인력 정보 확인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034535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유관기관 상세페이지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유관기관 상세 정보 열람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22270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UI-IA-7.3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검색페이지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정보 열람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734757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연구자원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>
                          <a:effectLst/>
                        </a:rPr>
                        <a:t>GNB)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UI-IA-7.4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 상세페이지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 상세 정보 열람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96711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 page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연구자원 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페이지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(cms)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 *담당 사용자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한정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236656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시설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장비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UI-IA-8.3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시설 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119799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 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108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528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74A649-B7F1-A5B1-E237-1C7A1786D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634087"/>
              </p:ext>
            </p:extLst>
          </p:nvPr>
        </p:nvGraphicFramePr>
        <p:xfrm>
          <a:off x="945821" y="1301574"/>
          <a:ext cx="10300359" cy="4722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205">
                  <a:extLst>
                    <a:ext uri="{9D8B030D-6E8A-4147-A177-3AD203B41FA5}">
                      <a16:colId xmlns:a16="http://schemas.microsoft.com/office/drawing/2014/main" val="3156308627"/>
                    </a:ext>
                  </a:extLst>
                </a:gridCol>
                <a:gridCol w="1440610">
                  <a:extLst>
                    <a:ext uri="{9D8B030D-6E8A-4147-A177-3AD203B41FA5}">
                      <a16:colId xmlns:a16="http://schemas.microsoft.com/office/drawing/2014/main" val="1457869565"/>
                    </a:ext>
                  </a:extLst>
                </a:gridCol>
                <a:gridCol w="1252704">
                  <a:extLst>
                    <a:ext uri="{9D8B030D-6E8A-4147-A177-3AD203B41FA5}">
                      <a16:colId xmlns:a16="http://schemas.microsoft.com/office/drawing/2014/main" val="207040292"/>
                    </a:ext>
                  </a:extLst>
                </a:gridCol>
                <a:gridCol w="1606593">
                  <a:extLst>
                    <a:ext uri="{9D8B030D-6E8A-4147-A177-3AD203B41FA5}">
                      <a16:colId xmlns:a16="http://schemas.microsoft.com/office/drawing/2014/main" val="3895103493"/>
                    </a:ext>
                  </a:extLst>
                </a:gridCol>
                <a:gridCol w="4284247">
                  <a:extLst>
                    <a:ext uri="{9D8B030D-6E8A-4147-A177-3AD203B41FA5}">
                      <a16:colId xmlns:a16="http://schemas.microsoft.com/office/drawing/2014/main" val="2195262176"/>
                    </a:ext>
                  </a:extLst>
                </a:gridCol>
              </a:tblGrid>
              <a:tr h="230400">
                <a:tc rowSpan="12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UI-IA-9.1~9.4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보유기술현황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기술 관련 게시판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별 정보 표시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731279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논문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86757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바이온 연구결과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16603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특허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326531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UI-IA-9.5~9.8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기술 상세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796279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서비스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UI-IA-10.1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서비스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서비스 검색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425640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서비스 상세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서비스 상세정보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804390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 프로그램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UI-IA-11.1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교육 프로그램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교육 프로그램 관련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015638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UI-IA-11.2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 프로그램 상세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교육 프로그램 상세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57685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사업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UI-IA-12.1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창업 프로그램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창업 프로그램 관련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549484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UI-IA-12.2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투자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자본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투자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자본 관련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573338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UI-IA-12.3~12.4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사업 상세페이지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468560"/>
                  </a:ext>
                </a:extLst>
              </a:tr>
              <a:tr h="230400">
                <a:tc rowSpan="8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커뮤니티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>
                          <a:effectLst/>
                        </a:rPr>
                        <a:t>GNB)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UI-IA-13.1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뉴스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웹진형 뉴스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606492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UI-IA-13.2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탭메뉴 선택으로 카테고리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컨퍼런스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심포지엄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세미나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투자설명회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간담회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워크숍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박람회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웹진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963550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UI-IA-13.3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리스트형 자유게시판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704114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Q&amp;A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연구개발 관련 리스트형 문의게시판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비공개 설정 가능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534903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UI-IA-13.5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리스트형 공지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537607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건의게시판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비공개 리스트형 문의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421086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UI-IA-13.7~13.12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상세페이지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뉴스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Q&amp;A,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 상세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559656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UI-IA-13.13~13.14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페이지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 글쓰기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36229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1BB136-6F6F-B209-BFF4-954F8ADF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B83669-C569-F592-5173-BD0C831F72A8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EA481-6925-C922-7AA0-94E24F2F7810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List of screen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9014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1BB136-6F6F-B209-BFF4-954F8ADF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06EA98-570A-D1CE-1C68-2E2F44B286A3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E1537-44BC-6370-6F6D-5824E486A170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List of screen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8E649-23EE-4E2F-DE6B-5664C5700A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114846"/>
              </p:ext>
            </p:extLst>
          </p:nvPr>
        </p:nvGraphicFramePr>
        <p:xfrm>
          <a:off x="949749" y="1432206"/>
          <a:ext cx="10292502" cy="2763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4895">
                  <a:extLst>
                    <a:ext uri="{9D8B030D-6E8A-4147-A177-3AD203B41FA5}">
                      <a16:colId xmlns:a16="http://schemas.microsoft.com/office/drawing/2014/main" val="3134230495"/>
                    </a:ext>
                  </a:extLst>
                </a:gridCol>
                <a:gridCol w="1439511">
                  <a:extLst>
                    <a:ext uri="{9D8B030D-6E8A-4147-A177-3AD203B41FA5}">
                      <a16:colId xmlns:a16="http://schemas.microsoft.com/office/drawing/2014/main" val="14177492"/>
                    </a:ext>
                  </a:extLst>
                </a:gridCol>
                <a:gridCol w="1251749">
                  <a:extLst>
                    <a:ext uri="{9D8B030D-6E8A-4147-A177-3AD203B41FA5}">
                      <a16:colId xmlns:a16="http://schemas.microsoft.com/office/drawing/2014/main" val="1066061533"/>
                    </a:ext>
                  </a:extLst>
                </a:gridCol>
                <a:gridCol w="1605368">
                  <a:extLst>
                    <a:ext uri="{9D8B030D-6E8A-4147-A177-3AD203B41FA5}">
                      <a16:colId xmlns:a16="http://schemas.microsoft.com/office/drawing/2014/main" val="881874378"/>
                    </a:ext>
                  </a:extLst>
                </a:gridCol>
                <a:gridCol w="4280979">
                  <a:extLst>
                    <a:ext uri="{9D8B030D-6E8A-4147-A177-3AD203B41FA5}">
                      <a16:colId xmlns:a16="http://schemas.microsoft.com/office/drawing/2014/main" val="3576382752"/>
                    </a:ext>
                  </a:extLst>
                </a:gridCol>
              </a:tblGrid>
              <a:tr h="230400"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지원사업공고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(GNB)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정부사업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인천시사업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정부사업 지원사업공고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정부 지원사업 공고 관련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546609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UI-IA-14.2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인천시 지원사업공고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인천시 지원사업 공고 관련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749577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UI-IA-14.3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지원사업공고 상세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지원사업 공고 상세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009994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UI-IA-14.4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리스트형 채용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883212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UI-IA-14.5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채용게시판 상세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 상세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13860"/>
                  </a:ext>
                </a:extLst>
              </a:tr>
              <a:tr h="230400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바이오맵 소개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(GNB)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사이트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바이오맵 소개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소개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324088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운영조직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산업센터 운영 조직도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79203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UI-IA-15.3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이용약관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083881"/>
                  </a:ext>
                </a:extLst>
              </a:tr>
              <a:tr h="230400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개인정보처리방침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Footer)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UI-IA-16.1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개인정보처리방침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318949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코디네이터 연락처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(footer)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사이트맵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(footer)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사이트맵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41323"/>
                  </a:ext>
                </a:extLst>
              </a:tr>
              <a:tr h="84470"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코디네이터 연락처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(footer)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UI-IA-16.3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코디네이터 문의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코디네이터 담당자 전화번호 및 문의방법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972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5930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3516140-5768-183A-FE28-4CA2530BF37C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2980BF-C1BA-F9A6-417E-7E2406A6A484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UI/UX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설계 개요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4E040E-A26C-72A0-D58B-923A68495C40}"/>
              </a:ext>
            </a:extLst>
          </p:cNvPr>
          <p:cNvGrpSpPr/>
          <p:nvPr/>
        </p:nvGrpSpPr>
        <p:grpSpPr>
          <a:xfrm>
            <a:off x="7861553" y="1139867"/>
            <a:ext cx="2215695" cy="2219714"/>
            <a:chOff x="7861553" y="1322432"/>
            <a:chExt cx="2215695" cy="221971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E6F934F-607F-B8D2-5DC4-BD0C7D133648}"/>
                </a:ext>
              </a:extLst>
            </p:cNvPr>
            <p:cNvGrpSpPr/>
            <p:nvPr/>
          </p:nvGrpSpPr>
          <p:grpSpPr>
            <a:xfrm>
              <a:off x="7861553" y="1322432"/>
              <a:ext cx="2215695" cy="2219714"/>
              <a:chOff x="7861553" y="1262560"/>
              <a:chExt cx="2215695" cy="2219714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7037ABC0-E75D-50EF-AFD6-84C07D3FDB54}"/>
                  </a:ext>
                </a:extLst>
              </p:cNvPr>
              <p:cNvSpPr/>
              <p:nvPr/>
            </p:nvSpPr>
            <p:spPr>
              <a:xfrm>
                <a:off x="7861553" y="1262560"/>
                <a:ext cx="2215695" cy="221569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ea typeface="누리 L" panose="02020603020101020101" pitchFamily="18" charset="-127"/>
                </a:endParaRP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5440044-3A0B-7692-118F-FEA834F6DF4F}"/>
                  </a:ext>
                </a:extLst>
              </p:cNvPr>
              <p:cNvGrpSpPr/>
              <p:nvPr/>
            </p:nvGrpSpPr>
            <p:grpSpPr>
              <a:xfrm>
                <a:off x="7861553" y="1266579"/>
                <a:ext cx="2215695" cy="2215695"/>
                <a:chOff x="6841948" y="3115540"/>
                <a:chExt cx="2017486" cy="2017486"/>
              </a:xfrm>
            </p:grpSpPr>
            <p:sp>
              <p:nvSpPr>
                <p:cNvPr id="53" name="부분 원형 52">
                  <a:extLst>
                    <a:ext uri="{FF2B5EF4-FFF2-40B4-BE49-F238E27FC236}">
                      <a16:creationId xmlns:a16="http://schemas.microsoft.com/office/drawing/2014/main" id="{4600752E-7090-6529-CC60-ED14CD96AC26}"/>
                    </a:ext>
                  </a:extLst>
                </p:cNvPr>
                <p:cNvSpPr/>
                <p:nvPr/>
              </p:nvSpPr>
              <p:spPr>
                <a:xfrm>
                  <a:off x="6841948" y="3115540"/>
                  <a:ext cx="2017486" cy="2017486"/>
                </a:xfrm>
                <a:prstGeom prst="pie">
                  <a:avLst>
                    <a:gd name="adj1" fmla="val 4659748"/>
                    <a:gd name="adj2" fmla="val 18340588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89649E5D-EB9E-A422-9182-9EB127768A37}"/>
                    </a:ext>
                  </a:extLst>
                </p:cNvPr>
                <p:cNvSpPr/>
                <p:nvPr/>
              </p:nvSpPr>
              <p:spPr>
                <a:xfrm>
                  <a:off x="7140954" y="3414546"/>
                  <a:ext cx="1419474" cy="141947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DC329E8C-4DF3-B4D7-6DE7-302CF3204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35145" y="1892289"/>
              <a:ext cx="1068511" cy="1080000"/>
            </a:xfrm>
            <a:prstGeom prst="rect">
              <a:avLst/>
            </a:prstGeom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012EF65-DE45-5B90-1E94-9121263F566C}"/>
              </a:ext>
            </a:extLst>
          </p:cNvPr>
          <p:cNvSpPr/>
          <p:nvPr/>
        </p:nvSpPr>
        <p:spPr>
          <a:xfrm>
            <a:off x="1989869" y="3613295"/>
            <a:ext cx="2465465" cy="2795661"/>
          </a:xfrm>
          <a:prstGeom prst="roundRect">
            <a:avLst>
              <a:gd name="adj" fmla="val 3977"/>
            </a:avLst>
          </a:prstGeom>
          <a:ln w="381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57150" lvl="1" indent="-57150" algn="l" defTabSz="444500" latinLnBrk="1">
              <a:spcBef>
                <a:spcPct val="0"/>
              </a:spcBef>
              <a:spcAft>
                <a:spcPct val="15000"/>
              </a:spcAft>
              <a:buChar char="•"/>
            </a:pPr>
            <a:endParaRPr lang="en-US" altLang="ko-KR" sz="1400" kern="1200" dirty="0"/>
          </a:p>
          <a:p>
            <a:pPr marL="57150" lvl="1" indent="-57150" algn="l" defTabSz="444500" latinLnBrk="1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altLang="ko-KR" sz="1400" kern="1200" dirty="0">
                <a:latin typeface="+mn-ea"/>
              </a:rPr>
              <a:t> </a:t>
            </a:r>
            <a:r>
              <a:rPr lang="ko-KR" altLang="ko-KR" sz="1400" kern="1200" dirty="0">
                <a:latin typeface="+mn-ea"/>
              </a:rPr>
              <a:t>최신 트렌드를 반영한</a:t>
            </a:r>
            <a:r>
              <a:rPr lang="en-US" altLang="ko-KR" sz="1400" kern="1200" dirty="0">
                <a:latin typeface="+mn-ea"/>
              </a:rPr>
              <a:t>, </a:t>
            </a:r>
            <a:r>
              <a:rPr lang="ko-KR" altLang="ko-KR" sz="1400" kern="1200" dirty="0">
                <a:latin typeface="+mn-ea"/>
              </a:rPr>
              <a:t>인천 </a:t>
            </a:r>
            <a:r>
              <a:rPr lang="ko-KR" altLang="ko-KR" sz="1400" kern="1200" dirty="0" err="1">
                <a:latin typeface="+mn-ea"/>
              </a:rPr>
              <a:t>바이오맵</a:t>
            </a:r>
            <a:r>
              <a:rPr lang="ko-KR" altLang="ko-KR" sz="1400" kern="1200" dirty="0">
                <a:latin typeface="+mn-ea"/>
              </a:rPr>
              <a:t> 플랫폼에 적합한 화면</a:t>
            </a:r>
            <a:r>
              <a:rPr lang="en-US" altLang="ko-KR" sz="1400" kern="1200" dirty="0">
                <a:latin typeface="+mn-ea"/>
              </a:rPr>
              <a:t>·</a:t>
            </a:r>
            <a:r>
              <a:rPr lang="ko-KR" altLang="ko-KR" sz="1400" kern="1200" dirty="0">
                <a:latin typeface="+mn-ea"/>
              </a:rPr>
              <a:t>서비스 구성 적용</a:t>
            </a:r>
            <a:endParaRPr lang="en-US" altLang="ko-KR" sz="1400" kern="1200" dirty="0">
              <a:latin typeface="+mn-ea"/>
            </a:endParaRPr>
          </a:p>
          <a:p>
            <a:pPr marL="57150" lvl="1" indent="-57150" algn="l" defTabSz="444500" latinLnBrk="1">
              <a:spcBef>
                <a:spcPct val="0"/>
              </a:spcBef>
              <a:spcAft>
                <a:spcPct val="15000"/>
              </a:spcAft>
              <a:buChar char="•"/>
            </a:pPr>
            <a:endParaRPr lang="ko-KR" altLang="ko-KR" sz="1400" kern="1200" dirty="0">
              <a:latin typeface="+mn-ea"/>
            </a:endParaRPr>
          </a:p>
          <a:p>
            <a:pPr marL="57150" lvl="1" indent="-57150" algn="l" defTabSz="444500" latinLnBrk="1"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altLang="ko-KR" sz="1400" kern="1200" dirty="0">
                <a:latin typeface="+mn-ea"/>
              </a:rPr>
              <a:t> </a:t>
            </a:r>
            <a:r>
              <a:rPr lang="ko-KR" altLang="ko-KR" sz="1400" kern="1200" dirty="0">
                <a:latin typeface="+mn-ea"/>
              </a:rPr>
              <a:t>반응형</a:t>
            </a:r>
            <a:r>
              <a:rPr lang="en-US" altLang="ko-KR" sz="1400" kern="1200" dirty="0">
                <a:latin typeface="+mn-ea"/>
              </a:rPr>
              <a:t> </a:t>
            </a:r>
            <a:r>
              <a:rPr lang="ko-KR" altLang="ko-KR" sz="1400" kern="1200" dirty="0">
                <a:latin typeface="+mn-ea"/>
              </a:rPr>
              <a:t>웹 기술을 적용해 </a:t>
            </a:r>
            <a:r>
              <a:rPr lang="en-US" altLang="ko-KR" sz="1400" kern="1200" dirty="0">
                <a:latin typeface="+mn-ea"/>
              </a:rPr>
              <a:t>PC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ko-KR" sz="1400" kern="1200" dirty="0">
                <a:latin typeface="+mn-ea"/>
              </a:rPr>
              <a:t> 모바일에서 접속하는 모든 사용자에게 동일한 서비스</a:t>
            </a:r>
            <a:r>
              <a:rPr lang="ko-KR" altLang="en-US" sz="1400" kern="1200" dirty="0">
                <a:latin typeface="+mn-ea"/>
              </a:rPr>
              <a:t>와</a:t>
            </a:r>
            <a:r>
              <a:rPr lang="ko-KR" altLang="ko-KR" sz="1400" kern="1200" dirty="0">
                <a:latin typeface="+mn-ea"/>
              </a:rPr>
              <a:t> 높은 접근성을 제공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636D4EF-E517-CA4C-F301-E7C127D167CC}"/>
              </a:ext>
            </a:extLst>
          </p:cNvPr>
          <p:cNvSpPr/>
          <p:nvPr/>
        </p:nvSpPr>
        <p:spPr>
          <a:xfrm>
            <a:off x="4920281" y="3613295"/>
            <a:ext cx="2465465" cy="2795661"/>
          </a:xfrm>
          <a:prstGeom prst="roundRect">
            <a:avLst>
              <a:gd name="adj" fmla="val 3977"/>
            </a:avLst>
          </a:prstGeom>
          <a:ln w="381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altLang="ko-KR" sz="1400" kern="1200" dirty="0">
              <a:latin typeface="+mn-ea"/>
            </a:endParaRPr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altLang="ko-KR" sz="1400" kern="1200" dirty="0">
                <a:latin typeface="+mn-ea"/>
              </a:rPr>
              <a:t> </a:t>
            </a:r>
            <a:r>
              <a:rPr lang="ko-KR" altLang="ko-KR" sz="1400" kern="1200" dirty="0">
                <a:latin typeface="+mn-ea"/>
              </a:rPr>
              <a:t>위치기반 </a:t>
            </a:r>
            <a:r>
              <a:rPr lang="en-US" altLang="ko-KR" sz="1400" kern="1200" dirty="0">
                <a:latin typeface="+mn-ea"/>
              </a:rPr>
              <a:t>API </a:t>
            </a:r>
            <a:r>
              <a:rPr lang="ko-KR" altLang="ko-KR" sz="1400" kern="1200" dirty="0">
                <a:latin typeface="+mn-ea"/>
              </a:rPr>
              <a:t>지도</a:t>
            </a:r>
            <a:r>
              <a:rPr lang="en-US" altLang="ko-KR" sz="1400" kern="1200" dirty="0">
                <a:latin typeface="+mn-ea"/>
              </a:rPr>
              <a:t>, </a:t>
            </a:r>
            <a:r>
              <a:rPr lang="ko-KR" altLang="ko-KR" sz="1400" kern="1200" dirty="0">
                <a:latin typeface="+mn-ea"/>
              </a:rPr>
              <a:t>연구자원을 비롯한 바이오 정보 및 기관 사용자의 바이오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kern="1200" dirty="0">
                <a:latin typeface="+mn-ea"/>
              </a:rPr>
              <a:t>정보 등록에 필요한 서비스 제공</a:t>
            </a:r>
            <a:endParaRPr lang="en-US" altLang="ko-KR" sz="1400" kern="1200" dirty="0">
              <a:latin typeface="+mn-ea"/>
            </a:endParaRPr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ko-KR" altLang="ko-KR" sz="1400" kern="1200" dirty="0">
              <a:latin typeface="+mn-ea"/>
            </a:endParaRPr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altLang="ko-KR" sz="1400" kern="1200" dirty="0">
                <a:latin typeface="+mn-ea"/>
              </a:rPr>
              <a:t> </a:t>
            </a:r>
            <a:r>
              <a:rPr lang="ko-KR" altLang="ko-KR" sz="1400" kern="1200" dirty="0">
                <a:latin typeface="+mn-ea"/>
              </a:rPr>
              <a:t>일반</a:t>
            </a:r>
            <a:r>
              <a:rPr lang="en-US" altLang="ko-KR" sz="1400" kern="1200" dirty="0">
                <a:latin typeface="+mn-ea"/>
              </a:rPr>
              <a:t>, </a:t>
            </a:r>
            <a:r>
              <a:rPr lang="ko-KR" altLang="ko-KR" sz="1400" kern="1200" dirty="0">
                <a:latin typeface="+mn-ea"/>
              </a:rPr>
              <a:t>기관 사용자 접속 시 각 사용자</a:t>
            </a:r>
            <a:r>
              <a:rPr lang="en-US" altLang="ko-KR" sz="1400" kern="1200" dirty="0">
                <a:latin typeface="+mn-ea"/>
              </a:rPr>
              <a:t> </a:t>
            </a:r>
            <a:r>
              <a:rPr lang="ko-KR" altLang="ko-KR" sz="1400" kern="1200" dirty="0">
                <a:latin typeface="+mn-ea"/>
              </a:rPr>
              <a:t>별 맞춤형 </a:t>
            </a:r>
            <a:r>
              <a:rPr lang="en-US" altLang="ko-KR" sz="1400" kern="1200" dirty="0">
                <a:latin typeface="+mn-ea"/>
              </a:rPr>
              <a:t>UI/UX </a:t>
            </a:r>
            <a:r>
              <a:rPr lang="ko-KR" altLang="ko-KR" sz="1400" kern="1200" dirty="0">
                <a:latin typeface="+mn-ea"/>
              </a:rPr>
              <a:t>정보 표시</a:t>
            </a:r>
            <a:endParaRPr lang="en-US" altLang="ko-KR" sz="1400" kern="1200" dirty="0">
              <a:latin typeface="+mn-ea"/>
            </a:endParaRPr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altLang="ko-KR" sz="1400" dirty="0">
              <a:latin typeface="+mn-ea"/>
            </a:endParaRPr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altLang="ko-KR" sz="1400" kern="1200" dirty="0">
              <a:latin typeface="+mn-ea"/>
            </a:endParaRPr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altLang="ko-KR" sz="1400" dirty="0">
              <a:latin typeface="+mn-ea"/>
            </a:endParaRPr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altLang="ko-KR" sz="1400" kern="1200" dirty="0">
              <a:latin typeface="+mn-ea"/>
            </a:endParaRPr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ko-KR" altLang="ko-KR" sz="1400" kern="1200" dirty="0">
              <a:latin typeface="+mn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CF8EC70-6FD8-6BCC-847D-AA0629CFE82B}"/>
              </a:ext>
            </a:extLst>
          </p:cNvPr>
          <p:cNvSpPr/>
          <p:nvPr/>
        </p:nvSpPr>
        <p:spPr>
          <a:xfrm>
            <a:off x="7736667" y="3613295"/>
            <a:ext cx="2465465" cy="2795661"/>
          </a:xfrm>
          <a:prstGeom prst="roundRect">
            <a:avLst>
              <a:gd name="adj" fmla="val 3977"/>
            </a:avLst>
          </a:prstGeom>
          <a:ln w="381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altLang="ko-KR" sz="1400" kern="1200" dirty="0">
              <a:latin typeface="+mn-ea"/>
            </a:endParaRPr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altLang="ko-KR" sz="1400" kern="1200" dirty="0">
                <a:latin typeface="+mn-ea"/>
              </a:rPr>
              <a:t> </a:t>
            </a:r>
            <a:r>
              <a:rPr lang="ko-KR" altLang="ko-KR" sz="1400" kern="1200" dirty="0">
                <a:latin typeface="+mn-ea"/>
              </a:rPr>
              <a:t>기관 및 바이오 정보 등록 프로세스가 </a:t>
            </a:r>
            <a:r>
              <a:rPr lang="en-US" altLang="ko-KR" sz="1400" kern="1200" dirty="0">
                <a:latin typeface="+mn-ea"/>
              </a:rPr>
              <a:t>ONESTOP </a:t>
            </a:r>
            <a:r>
              <a:rPr lang="ko-KR" altLang="ko-KR" sz="1400" kern="1200" dirty="0">
                <a:latin typeface="+mn-ea"/>
              </a:rPr>
              <a:t>정보로 표시</a:t>
            </a:r>
            <a:r>
              <a:rPr lang="en-US" altLang="ko-KR" sz="1400" kern="1200" dirty="0">
                <a:latin typeface="+mn-ea"/>
              </a:rPr>
              <a:t>·</a:t>
            </a:r>
            <a:r>
              <a:rPr lang="ko-KR" altLang="ko-KR" sz="1400" kern="1200" dirty="0">
                <a:latin typeface="+mn-ea"/>
              </a:rPr>
              <a:t>처리되어 기관 사용자들의 편의성이 증가</a:t>
            </a:r>
          </a:p>
        </p:txBody>
      </p:sp>
      <p:sp>
        <p:nvSpPr>
          <p:cNvPr id="16" name="화살표: 왼쪽/오른쪽 15">
            <a:extLst>
              <a:ext uri="{FF2B5EF4-FFF2-40B4-BE49-F238E27FC236}">
                <a16:creationId xmlns:a16="http://schemas.microsoft.com/office/drawing/2014/main" id="{BF5A6073-7EE7-4EAD-5E15-8F25C795012E}"/>
              </a:ext>
            </a:extLst>
          </p:cNvPr>
          <p:cNvSpPr/>
          <p:nvPr/>
        </p:nvSpPr>
        <p:spPr>
          <a:xfrm>
            <a:off x="1469465" y="5604898"/>
            <a:ext cx="9253070" cy="924402"/>
          </a:xfrm>
          <a:prstGeom prst="leftRightArrow">
            <a:avLst/>
          </a:prstGeom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ko-KR" altLang="en-US" sz="1600" b="1" dirty="0"/>
              <a:t>사용자 맞춤형의 모바일 화면 </a:t>
            </a:r>
            <a:r>
              <a:rPr lang="en-US" altLang="ko-KR" sz="1600" b="1" dirty="0"/>
              <a:t>· </a:t>
            </a:r>
            <a:r>
              <a:rPr lang="ko-KR" altLang="en-US" sz="1600" b="1" dirty="0"/>
              <a:t>기능 중심의 </a:t>
            </a:r>
            <a:r>
              <a:rPr lang="en-US" altLang="ko-KR" sz="1600" b="1" dirty="0">
                <a:latin typeface="+mn-ea"/>
              </a:rPr>
              <a:t>UI/UX </a:t>
            </a:r>
            <a:r>
              <a:rPr lang="ko-KR" altLang="en-US" sz="1600" b="1" dirty="0">
                <a:latin typeface="+mn-ea"/>
              </a:rPr>
              <a:t>설계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및 </a:t>
            </a:r>
            <a:r>
              <a:rPr lang="ko-KR" altLang="en-US" sz="1600" b="1" dirty="0"/>
              <a:t>구축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F7D182-8407-7294-B82C-FFAB77311ACE}"/>
              </a:ext>
            </a:extLst>
          </p:cNvPr>
          <p:cNvGrpSpPr/>
          <p:nvPr/>
        </p:nvGrpSpPr>
        <p:grpSpPr>
          <a:xfrm>
            <a:off x="2114754" y="1135847"/>
            <a:ext cx="2215695" cy="2219714"/>
            <a:chOff x="2114754" y="1318412"/>
            <a:chExt cx="2215695" cy="2219714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CC03A778-0923-8C07-4C7E-428E34C1D55A}"/>
                </a:ext>
              </a:extLst>
            </p:cNvPr>
            <p:cNvGrpSpPr/>
            <p:nvPr/>
          </p:nvGrpSpPr>
          <p:grpSpPr>
            <a:xfrm>
              <a:off x="2114754" y="1318412"/>
              <a:ext cx="2215695" cy="2219714"/>
              <a:chOff x="7861553" y="1262560"/>
              <a:chExt cx="2215695" cy="2219714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89B001E4-43EE-8BDE-1C21-2FB437B4073B}"/>
                  </a:ext>
                </a:extLst>
              </p:cNvPr>
              <p:cNvSpPr/>
              <p:nvPr/>
            </p:nvSpPr>
            <p:spPr>
              <a:xfrm>
                <a:off x="7861553" y="1262560"/>
                <a:ext cx="2215695" cy="221569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ea typeface="누리 L" panose="02020603020101020101" pitchFamily="18" charset="-127"/>
                </a:endParaRPr>
              </a:p>
            </p:txBody>
          </p: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B06EACF9-17B4-8C35-F602-4EEE4149363D}"/>
                  </a:ext>
                </a:extLst>
              </p:cNvPr>
              <p:cNvGrpSpPr/>
              <p:nvPr/>
            </p:nvGrpSpPr>
            <p:grpSpPr>
              <a:xfrm>
                <a:off x="7861553" y="1266579"/>
                <a:ext cx="2215695" cy="2215695"/>
                <a:chOff x="6841948" y="3115540"/>
                <a:chExt cx="2017486" cy="2017486"/>
              </a:xfrm>
            </p:grpSpPr>
            <p:sp>
              <p:nvSpPr>
                <p:cNvPr id="73" name="부분 원형 72">
                  <a:extLst>
                    <a:ext uri="{FF2B5EF4-FFF2-40B4-BE49-F238E27FC236}">
                      <a16:creationId xmlns:a16="http://schemas.microsoft.com/office/drawing/2014/main" id="{84A1F739-DFEC-DE25-ED6E-4E7080D634FF}"/>
                    </a:ext>
                  </a:extLst>
                </p:cNvPr>
                <p:cNvSpPr/>
                <p:nvPr/>
              </p:nvSpPr>
              <p:spPr>
                <a:xfrm>
                  <a:off x="6841948" y="3115540"/>
                  <a:ext cx="2017486" cy="2017486"/>
                </a:xfrm>
                <a:prstGeom prst="pie">
                  <a:avLst>
                    <a:gd name="adj1" fmla="val 4659748"/>
                    <a:gd name="adj2" fmla="val 18340588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06EE1F26-0FD3-DD13-311A-CEBF33C6A199}"/>
                    </a:ext>
                  </a:extLst>
                </p:cNvPr>
                <p:cNvSpPr/>
                <p:nvPr/>
              </p:nvSpPr>
              <p:spPr>
                <a:xfrm>
                  <a:off x="7140954" y="3414546"/>
                  <a:ext cx="1419474" cy="141947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E9059ACB-FA34-04E5-8499-E9CC2A959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91218" y="1888269"/>
              <a:ext cx="1062766" cy="10800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6EA18A-4651-D4E3-734F-171C0ED256A3}"/>
              </a:ext>
            </a:extLst>
          </p:cNvPr>
          <p:cNvGrpSpPr/>
          <p:nvPr/>
        </p:nvGrpSpPr>
        <p:grpSpPr>
          <a:xfrm>
            <a:off x="5045163" y="1139867"/>
            <a:ext cx="2215695" cy="2219714"/>
            <a:chOff x="5045163" y="1322432"/>
            <a:chExt cx="2215695" cy="2219714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DAFBA075-B741-A902-5E1A-396A88302D68}"/>
                </a:ext>
              </a:extLst>
            </p:cNvPr>
            <p:cNvGrpSpPr/>
            <p:nvPr/>
          </p:nvGrpSpPr>
          <p:grpSpPr>
            <a:xfrm>
              <a:off x="5045163" y="1322432"/>
              <a:ext cx="2215695" cy="2219714"/>
              <a:chOff x="7861553" y="1262560"/>
              <a:chExt cx="2215695" cy="2219714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1FB29C10-70BA-0340-6086-B3C8BFA92728}"/>
                  </a:ext>
                </a:extLst>
              </p:cNvPr>
              <p:cNvSpPr/>
              <p:nvPr/>
            </p:nvSpPr>
            <p:spPr>
              <a:xfrm>
                <a:off x="7861553" y="1262560"/>
                <a:ext cx="2215695" cy="221569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ea typeface="누리 L" panose="02020603020101020101" pitchFamily="18" charset="-127"/>
                </a:endParaRPr>
              </a:p>
            </p:txBody>
          </p: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5C7F2149-8258-3CE1-4E4C-28FEDD1C1868}"/>
                  </a:ext>
                </a:extLst>
              </p:cNvPr>
              <p:cNvGrpSpPr/>
              <p:nvPr/>
            </p:nvGrpSpPr>
            <p:grpSpPr>
              <a:xfrm>
                <a:off x="7861553" y="1266579"/>
                <a:ext cx="2215695" cy="2215695"/>
                <a:chOff x="6841948" y="3115540"/>
                <a:chExt cx="2017486" cy="2017486"/>
              </a:xfrm>
            </p:grpSpPr>
            <p:sp>
              <p:nvSpPr>
                <p:cNvPr id="67" name="부분 원형 66">
                  <a:extLst>
                    <a:ext uri="{FF2B5EF4-FFF2-40B4-BE49-F238E27FC236}">
                      <a16:creationId xmlns:a16="http://schemas.microsoft.com/office/drawing/2014/main" id="{518F8994-7C26-EE45-1558-45BD9D44367D}"/>
                    </a:ext>
                  </a:extLst>
                </p:cNvPr>
                <p:cNvSpPr/>
                <p:nvPr/>
              </p:nvSpPr>
              <p:spPr>
                <a:xfrm>
                  <a:off x="6841948" y="3115540"/>
                  <a:ext cx="2017486" cy="2017486"/>
                </a:xfrm>
                <a:prstGeom prst="pie">
                  <a:avLst>
                    <a:gd name="adj1" fmla="val 4659748"/>
                    <a:gd name="adj2" fmla="val 18340588"/>
                  </a:avLst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B7E3DF41-2C75-55A5-C1DC-D1125542F91D}"/>
                    </a:ext>
                  </a:extLst>
                </p:cNvPr>
                <p:cNvSpPr/>
                <p:nvPr/>
              </p:nvSpPr>
              <p:spPr>
                <a:xfrm>
                  <a:off x="7140954" y="3414546"/>
                  <a:ext cx="1419474" cy="141947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C77024CC-7AA2-460A-A0B4-610D35FD1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04254" y="1892289"/>
              <a:ext cx="1097513" cy="1080000"/>
            </a:xfrm>
            <a:prstGeom prst="rect">
              <a:avLst/>
            </a:prstGeom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FB23B71-7692-9E41-BA7A-D0130241C424}"/>
              </a:ext>
            </a:extLst>
          </p:cNvPr>
          <p:cNvSpPr/>
          <p:nvPr/>
        </p:nvSpPr>
        <p:spPr>
          <a:xfrm>
            <a:off x="1989869" y="2754071"/>
            <a:ext cx="2465463" cy="751493"/>
          </a:xfrm>
          <a:prstGeom prst="roundRect">
            <a:avLst>
              <a:gd name="adj" fmla="val 10094"/>
            </a:avLst>
          </a:prstGeom>
          <a:solidFill>
            <a:srgbClr val="00B0F0">
              <a:alpha val="95000"/>
            </a:srgbClr>
          </a:solidFill>
          <a:ln w="38100" cap="rnd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500" b="1" kern="1200" dirty="0">
                <a:latin typeface="+mj-ea"/>
                <a:ea typeface="+mj-ea"/>
              </a:rPr>
              <a:t>1. </a:t>
            </a:r>
            <a:r>
              <a:rPr lang="ko-KR" altLang="ko-KR" sz="1500" b="1" kern="1200" dirty="0">
                <a:latin typeface="+mj-ea"/>
                <a:ea typeface="+mj-ea"/>
              </a:rPr>
              <a:t>모바일 환경의 기능</a:t>
            </a:r>
            <a:r>
              <a:rPr lang="ko-KR" altLang="en-US" sz="1500" b="1" dirty="0">
                <a:latin typeface="+mj-ea"/>
                <a:ea typeface="+mj-ea"/>
              </a:rPr>
              <a:t>과 </a:t>
            </a:r>
            <a:r>
              <a:rPr lang="ko-KR" altLang="ko-KR" sz="1500" b="1" kern="1200" dirty="0">
                <a:latin typeface="+mj-ea"/>
                <a:ea typeface="+mj-ea"/>
              </a:rPr>
              <a:t>디자인을 중시한 모바일 중심의 </a:t>
            </a:r>
            <a:r>
              <a:rPr lang="en-US" altLang="ko-KR" sz="1500" b="1" kern="1200" dirty="0">
                <a:latin typeface="+mj-ea"/>
                <a:ea typeface="+mj-ea"/>
              </a:rPr>
              <a:t>UI/UX</a:t>
            </a:r>
            <a:r>
              <a:rPr lang="ko-KR" altLang="ko-KR" sz="1500" b="1" kern="1200" dirty="0">
                <a:latin typeface="+mj-ea"/>
                <a:ea typeface="+mj-ea"/>
              </a:rPr>
              <a:t>를 설계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C12BDA-E955-9CC5-77FC-CEBB51C2B6F1}"/>
              </a:ext>
            </a:extLst>
          </p:cNvPr>
          <p:cNvSpPr/>
          <p:nvPr/>
        </p:nvSpPr>
        <p:spPr>
          <a:xfrm>
            <a:off x="4920280" y="2754071"/>
            <a:ext cx="2465464" cy="751493"/>
          </a:xfrm>
          <a:prstGeom prst="roundRect">
            <a:avLst>
              <a:gd name="adj" fmla="val 10094"/>
            </a:avLst>
          </a:prstGeom>
          <a:solidFill>
            <a:srgbClr val="00B0F0">
              <a:alpha val="95000"/>
            </a:srgbClr>
          </a:solidFill>
          <a:ln w="38100" cap="rnd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500" b="1" kern="1200" dirty="0">
                <a:latin typeface="+mj-ea"/>
                <a:ea typeface="+mj-ea"/>
              </a:rPr>
              <a:t>2. </a:t>
            </a:r>
            <a:r>
              <a:rPr lang="ko-KR" altLang="ko-KR" sz="1500" b="1" kern="1200" dirty="0">
                <a:latin typeface="+mj-ea"/>
                <a:ea typeface="+mj-ea"/>
              </a:rPr>
              <a:t>일반</a:t>
            </a:r>
            <a:r>
              <a:rPr lang="en-US" altLang="ko-KR" sz="1500" b="1" kern="1200" dirty="0">
                <a:latin typeface="+mj-ea"/>
                <a:ea typeface="+mj-ea"/>
              </a:rPr>
              <a:t>·</a:t>
            </a:r>
            <a:r>
              <a:rPr lang="ko-KR" altLang="ko-KR" sz="1500" b="1" kern="1200" dirty="0">
                <a:latin typeface="+mj-ea"/>
                <a:ea typeface="+mj-ea"/>
              </a:rPr>
              <a:t>기관 사용자별로 필요한 바이오 서비스와 정보를 제공 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8FA76D5-BE57-CDA6-4624-6C07955EC7F8}"/>
              </a:ext>
            </a:extLst>
          </p:cNvPr>
          <p:cNvSpPr/>
          <p:nvPr/>
        </p:nvSpPr>
        <p:spPr>
          <a:xfrm>
            <a:off x="7736668" y="2754071"/>
            <a:ext cx="2465464" cy="751493"/>
          </a:xfrm>
          <a:prstGeom prst="roundRect">
            <a:avLst>
              <a:gd name="adj" fmla="val 10094"/>
            </a:avLst>
          </a:prstGeom>
          <a:solidFill>
            <a:srgbClr val="00B0F0">
              <a:alpha val="95000"/>
            </a:srgbClr>
          </a:solidFill>
          <a:ln w="38100" cap="rnd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500" b="1" kern="1200" dirty="0">
                <a:latin typeface="+mj-ea"/>
                <a:ea typeface="+mj-ea"/>
              </a:rPr>
              <a:t>3. ONESTOP </a:t>
            </a:r>
            <a:r>
              <a:rPr lang="ko-KR" altLang="ko-KR" sz="1500" b="1" kern="1200" dirty="0">
                <a:latin typeface="+mj-ea"/>
                <a:ea typeface="+mj-ea"/>
              </a:rPr>
              <a:t>프로세스를 통한 간편한 등록</a:t>
            </a:r>
            <a:r>
              <a:rPr lang="en-US" altLang="ko-KR" sz="1500" b="1" kern="1200" dirty="0">
                <a:latin typeface="+mj-ea"/>
                <a:ea typeface="+mj-ea"/>
              </a:rPr>
              <a:t> · </a:t>
            </a:r>
            <a:r>
              <a:rPr lang="ko-KR" altLang="ko-KR" sz="1500" b="1" kern="1200" dirty="0">
                <a:latin typeface="+mj-ea"/>
                <a:ea typeface="+mj-ea"/>
              </a:rPr>
              <a:t>관리 서비스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4E69A3-B401-ECBC-BD09-86D00FEFA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162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19E4E54-674B-A240-D379-17AFF0D504BD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0DBABB-66FE-9F6E-CA91-7986B880B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31" y="2589230"/>
            <a:ext cx="3116611" cy="266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2980BF-C1BA-F9A6-417E-7E2406A6A484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WEB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메인 페이지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UI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디자인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1BB136-6F6F-B209-BFF4-954F8ADF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76BB8F-6D12-277C-6897-89AF90C953D6}"/>
              </a:ext>
            </a:extLst>
          </p:cNvPr>
          <p:cNvSpPr txBox="1"/>
          <p:nvPr/>
        </p:nvSpPr>
        <p:spPr>
          <a:xfrm>
            <a:off x="920458" y="1312361"/>
            <a:ext cx="2113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MainPage</a:t>
            </a:r>
            <a:r>
              <a:rPr lang="ko-KR" altLang="en-US" sz="1600" b="1" dirty="0">
                <a:latin typeface="+mn-ea"/>
              </a:rPr>
              <a:t> 설계 개요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B13980-5648-2FFD-C161-AFEEA406A7FE}"/>
              </a:ext>
            </a:extLst>
          </p:cNvPr>
          <p:cNvSpPr txBox="1"/>
          <p:nvPr/>
        </p:nvSpPr>
        <p:spPr>
          <a:xfrm>
            <a:off x="920459" y="1662880"/>
            <a:ext cx="366959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+mn-ea"/>
              </a:rPr>
              <a:t>1. </a:t>
            </a:r>
            <a:r>
              <a:rPr lang="ko-KR" altLang="en-US" sz="1300" dirty="0">
                <a:latin typeface="+mn-ea"/>
              </a:rPr>
              <a:t>모바일 기준의 반응형 웹페이지로 화면 설계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6231D7-D913-8CE6-557E-DA0D12575497}"/>
              </a:ext>
            </a:extLst>
          </p:cNvPr>
          <p:cNvSpPr txBox="1"/>
          <p:nvPr/>
        </p:nvSpPr>
        <p:spPr>
          <a:xfrm>
            <a:off x="920459" y="1936891"/>
            <a:ext cx="51331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+mn-ea"/>
              </a:rPr>
              <a:t>2. </a:t>
            </a:r>
            <a:r>
              <a:rPr lang="ko-KR" altLang="en-US" sz="1300" dirty="0">
                <a:latin typeface="+mn-ea"/>
              </a:rPr>
              <a:t>위치기반 </a:t>
            </a:r>
            <a:r>
              <a:rPr lang="en-US" altLang="ko-KR" sz="1300" dirty="0">
                <a:latin typeface="+mn-ea"/>
              </a:rPr>
              <a:t>API </a:t>
            </a:r>
            <a:r>
              <a:rPr lang="ko-KR" altLang="en-US" sz="1300" dirty="0">
                <a:latin typeface="+mn-ea"/>
              </a:rPr>
              <a:t>지도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연구자원을 비롯한 서비스를 손쉽게 접근할 </a:t>
            </a:r>
            <a:endParaRPr lang="en-US" altLang="ko-KR" sz="1300" dirty="0">
              <a:latin typeface="+mn-ea"/>
            </a:endParaRPr>
          </a:p>
          <a:p>
            <a:r>
              <a:rPr lang="ko-KR" altLang="en-US" sz="1300" dirty="0">
                <a:latin typeface="+mn-ea"/>
              </a:rPr>
              <a:t>수 있도록</a:t>
            </a:r>
            <a:r>
              <a:rPr lang="en-US" altLang="ko-KR" sz="1300" dirty="0">
                <a:latin typeface="+mn-ea"/>
              </a:rPr>
              <a:t> </a:t>
            </a:r>
            <a:r>
              <a:rPr lang="ko-KR" altLang="en-US" sz="1300" dirty="0">
                <a:latin typeface="+mn-ea"/>
              </a:rPr>
              <a:t>사용자 경험</a:t>
            </a:r>
            <a:r>
              <a:rPr lang="en-US" altLang="ko-KR" sz="1300" dirty="0">
                <a:latin typeface="+mn-ea"/>
              </a:rPr>
              <a:t>(UX)</a:t>
            </a:r>
            <a:r>
              <a:rPr lang="ko-KR" altLang="en-US" sz="1300" dirty="0">
                <a:latin typeface="+mn-ea"/>
              </a:rPr>
              <a:t>을 고려한 직관적인 </a:t>
            </a:r>
            <a:r>
              <a:rPr lang="en-US" altLang="ko-KR" sz="1300" dirty="0">
                <a:latin typeface="+mn-ea"/>
              </a:rPr>
              <a:t>UI </a:t>
            </a:r>
            <a:r>
              <a:rPr lang="ko-KR" altLang="en-US" sz="1300" dirty="0">
                <a:latin typeface="+mn-ea"/>
              </a:rPr>
              <a:t>설계를 적용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D9CE7F7-318D-9FCF-5EA7-469B061CAD7D}"/>
              </a:ext>
            </a:extLst>
          </p:cNvPr>
          <p:cNvGrpSpPr/>
          <p:nvPr/>
        </p:nvGrpSpPr>
        <p:grpSpPr>
          <a:xfrm>
            <a:off x="920458" y="5417702"/>
            <a:ext cx="5314287" cy="953254"/>
            <a:chOff x="996658" y="5417702"/>
            <a:chExt cx="5314287" cy="95325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3E2B162-3C7D-8879-3AB7-EA4903829093}"/>
                </a:ext>
              </a:extLst>
            </p:cNvPr>
            <p:cNvSpPr/>
            <p:nvPr/>
          </p:nvSpPr>
          <p:spPr>
            <a:xfrm>
              <a:off x="996658" y="5417702"/>
              <a:ext cx="5278465" cy="953254"/>
            </a:xfrm>
            <a:prstGeom prst="roundRect">
              <a:avLst>
                <a:gd name="adj" fmla="val 1640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818F95-E070-5287-0D02-444828A07AE2}"/>
                </a:ext>
              </a:extLst>
            </p:cNvPr>
            <p:cNvSpPr txBox="1"/>
            <p:nvPr/>
          </p:nvSpPr>
          <p:spPr>
            <a:xfrm>
              <a:off x="1074481" y="5448053"/>
              <a:ext cx="523646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b="1" dirty="0">
                  <a:latin typeface="+mn-ea"/>
                </a:rPr>
                <a:t>자원공유시스템의 정체성을 살리되</a:t>
              </a:r>
              <a:r>
                <a:rPr lang="en-US" altLang="ko-KR" sz="1300" b="1" dirty="0">
                  <a:latin typeface="+mn-ea"/>
                </a:rPr>
                <a:t>, </a:t>
              </a:r>
              <a:r>
                <a:rPr lang="ko-KR" altLang="en-US" sz="1300" b="1" dirty="0">
                  <a:latin typeface="+mn-ea"/>
                </a:rPr>
                <a:t>바이오 관련 사용자는 물론</a:t>
              </a:r>
              <a:r>
                <a:rPr lang="en-US" altLang="ko-KR" sz="1300" b="1" dirty="0">
                  <a:latin typeface="+mn-ea"/>
                </a:rPr>
                <a:t>, </a:t>
              </a:r>
              <a:r>
                <a:rPr lang="ko-KR" altLang="en-US" sz="1300" b="1" dirty="0">
                  <a:latin typeface="+mn-ea"/>
                </a:rPr>
                <a:t>일반사용자의 서비스 이해 및 정보 습득을 돕고자 메인 페이지에 바이오 정보와 관련된 콘텐츠들을 직관적인 형태로 배치함으로써 </a:t>
              </a:r>
              <a:endParaRPr lang="en-US" altLang="ko-KR" sz="1300" b="1" dirty="0">
                <a:latin typeface="+mn-ea"/>
              </a:endParaRPr>
            </a:p>
            <a:p>
              <a:r>
                <a:rPr lang="ko-KR" altLang="en-US" sz="1300" b="1" dirty="0">
                  <a:latin typeface="+mn-ea"/>
                </a:rPr>
                <a:t>해당 플랫폼 서비스에 대한 이해와 접근성을 높일 수 있도록 유도함</a:t>
              </a:r>
              <a:endParaRPr lang="en-US" altLang="ko-KR" sz="1300" b="1" dirty="0">
                <a:latin typeface="+mn-ea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DA6760F-0F09-2C0D-7A34-9479A64BF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606" y="1362207"/>
            <a:ext cx="3336201" cy="5008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695805-EC1B-8110-1B49-2A2E9011B474}"/>
              </a:ext>
            </a:extLst>
          </p:cNvPr>
          <p:cNvSpPr txBox="1"/>
          <p:nvPr/>
        </p:nvSpPr>
        <p:spPr>
          <a:xfrm>
            <a:off x="6403975" y="1452061"/>
            <a:ext cx="1594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HEADER(GNB, </a:t>
            </a:r>
            <a:r>
              <a:rPr lang="ko-KR" altLang="en-US" sz="1100" b="1" dirty="0" err="1">
                <a:latin typeface="+mn-ea"/>
              </a:rPr>
              <a:t>검색창</a:t>
            </a:r>
            <a:r>
              <a:rPr lang="en-US" altLang="ko-KR" sz="1100" b="1" dirty="0">
                <a:latin typeface="+mn-ea"/>
              </a:rPr>
              <a:t>)</a:t>
            </a:r>
            <a:endParaRPr lang="ko-KR" altLang="en-US" sz="1100" b="1" dirty="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1142FB-56DB-A060-E09D-342889E025D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998454" y="1582866"/>
            <a:ext cx="330714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72D798-D1B8-7D4C-67DE-4730748D42C4}"/>
              </a:ext>
            </a:extLst>
          </p:cNvPr>
          <p:cNvSpPr txBox="1"/>
          <p:nvPr/>
        </p:nvSpPr>
        <p:spPr>
          <a:xfrm>
            <a:off x="6898474" y="1955074"/>
            <a:ext cx="1099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배너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커뮤니티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A15D30D-4F01-C93F-17F1-44547B5211CC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7998455" y="2085879"/>
            <a:ext cx="330713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9CF42B1-9509-F083-D580-C24ED1795341}"/>
              </a:ext>
            </a:extLst>
          </p:cNvPr>
          <p:cNvSpPr txBox="1"/>
          <p:nvPr/>
        </p:nvSpPr>
        <p:spPr>
          <a:xfrm>
            <a:off x="6935343" y="5274530"/>
            <a:ext cx="1063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/>
              <a:t>바이오맵</a:t>
            </a:r>
            <a:r>
              <a:rPr lang="ko-KR" altLang="en-US" sz="1100" b="1" dirty="0"/>
              <a:t> 검색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DB2A2E2-0B53-5C7A-33CE-4725D6D3E1C1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7998455" y="5405335"/>
            <a:ext cx="343413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DDECA1A-2C1C-5204-C45B-D1B1E552EE88}"/>
              </a:ext>
            </a:extLst>
          </p:cNvPr>
          <p:cNvSpPr txBox="1"/>
          <p:nvPr/>
        </p:nvSpPr>
        <p:spPr>
          <a:xfrm>
            <a:off x="6403398" y="3893178"/>
            <a:ext cx="1595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바이오 관련 문의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행사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5E1DC48-C6E6-D17A-3622-F48E8B36C7BD}"/>
              </a:ext>
            </a:extLst>
          </p:cNvPr>
          <p:cNvCxnSpPr>
            <a:cxnSpLocks/>
            <a:endCxn id="38" idx="3"/>
          </p:cNvCxnSpPr>
          <p:nvPr/>
        </p:nvCxnSpPr>
        <p:spPr>
          <a:xfrm flipH="1">
            <a:off x="7998454" y="4023983"/>
            <a:ext cx="330714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459DC99-A4DA-5A70-3F2C-4FF63012D58A}"/>
              </a:ext>
            </a:extLst>
          </p:cNvPr>
          <p:cNvSpPr txBox="1"/>
          <p:nvPr/>
        </p:nvSpPr>
        <p:spPr>
          <a:xfrm>
            <a:off x="6475281" y="3015574"/>
            <a:ext cx="15231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지원사업공고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검색어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326B2FC-C689-9F95-28B0-26EE661ACA4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7998455" y="3146379"/>
            <a:ext cx="330713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3B74C27-9D67-C546-6D9D-21E8BD58EB8F}"/>
              </a:ext>
            </a:extLst>
          </p:cNvPr>
          <p:cNvSpPr txBox="1"/>
          <p:nvPr/>
        </p:nvSpPr>
        <p:spPr>
          <a:xfrm>
            <a:off x="7337697" y="5969646"/>
            <a:ext cx="660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FOOTER</a:t>
            </a:r>
            <a:endParaRPr lang="ko-KR" altLang="en-US" sz="1100" b="1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6D1A021-2793-EF94-7029-3DECF83906C2}"/>
              </a:ext>
            </a:extLst>
          </p:cNvPr>
          <p:cNvCxnSpPr>
            <a:cxnSpLocks/>
          </p:cNvCxnSpPr>
          <p:nvPr/>
        </p:nvCxnSpPr>
        <p:spPr>
          <a:xfrm>
            <a:off x="7998455" y="6100451"/>
            <a:ext cx="343413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F6D0623B-D1A2-DAC2-B7AA-9360C0002632}"/>
              </a:ext>
            </a:extLst>
          </p:cNvPr>
          <p:cNvSpPr txBox="1"/>
          <p:nvPr/>
        </p:nvSpPr>
        <p:spPr>
          <a:xfrm>
            <a:off x="6797039" y="4495437"/>
            <a:ext cx="1195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바이오 연구자원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시설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장비 등록</a:t>
            </a: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959E21EF-80D0-CC09-6C5A-48AC4A4FD603}"/>
              </a:ext>
            </a:extLst>
          </p:cNvPr>
          <p:cNvCxnSpPr>
            <a:cxnSpLocks/>
            <a:endCxn id="125" idx="3"/>
          </p:cNvCxnSpPr>
          <p:nvPr/>
        </p:nvCxnSpPr>
        <p:spPr>
          <a:xfrm flipH="1">
            <a:off x="7992680" y="4710881"/>
            <a:ext cx="342838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209728E3-0A1D-10E1-A3BD-209113823F40}"/>
              </a:ext>
            </a:extLst>
          </p:cNvPr>
          <p:cNvSpPr txBox="1"/>
          <p:nvPr/>
        </p:nvSpPr>
        <p:spPr>
          <a:xfrm>
            <a:off x="7439818" y="2720191"/>
            <a:ext cx="413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SNS</a:t>
            </a:r>
            <a:endParaRPr lang="ko-KR" altLang="en-US" sz="1100" b="1" dirty="0"/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A5BE30A-4B87-4A69-7E21-30B8C43F89CD}"/>
              </a:ext>
            </a:extLst>
          </p:cNvPr>
          <p:cNvCxnSpPr>
            <a:cxnSpLocks/>
            <a:stCxn id="138" idx="3"/>
          </p:cNvCxnSpPr>
          <p:nvPr/>
        </p:nvCxnSpPr>
        <p:spPr>
          <a:xfrm>
            <a:off x="7852979" y="2850996"/>
            <a:ext cx="141671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277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CC39E40-1509-811F-4A40-4837BD626927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AB0755E-96C7-7E0A-1622-A53D1F624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784" y="1312361"/>
            <a:ext cx="1134000" cy="504761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260EF8C-A440-8189-1FB4-EAB4046B76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587" y="1775674"/>
            <a:ext cx="1134000" cy="41209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2980BF-C1BA-F9A6-417E-7E2406A6A484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APP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메인 페이지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UI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디자인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1BB136-6F6F-B209-BFF4-954F8ADF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B13980-5648-2FFD-C161-AFEEA406A7FE}"/>
              </a:ext>
            </a:extLst>
          </p:cNvPr>
          <p:cNvSpPr txBox="1"/>
          <p:nvPr/>
        </p:nvSpPr>
        <p:spPr>
          <a:xfrm>
            <a:off x="920459" y="1662880"/>
            <a:ext cx="366959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+mn-ea"/>
              </a:rPr>
              <a:t>1. </a:t>
            </a:r>
            <a:r>
              <a:rPr lang="ko-KR" altLang="en-US" sz="1300" dirty="0">
                <a:latin typeface="+mn-ea"/>
              </a:rPr>
              <a:t>모바일 기준의 반응형 웹페이지로 화면 설계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76BB8F-6D12-277C-6897-89AF90C953D6}"/>
              </a:ext>
            </a:extLst>
          </p:cNvPr>
          <p:cNvSpPr txBox="1"/>
          <p:nvPr/>
        </p:nvSpPr>
        <p:spPr>
          <a:xfrm>
            <a:off x="920458" y="1312361"/>
            <a:ext cx="2113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MainPage</a:t>
            </a:r>
            <a:r>
              <a:rPr lang="ko-KR" altLang="en-US" sz="1600" b="1" dirty="0">
                <a:latin typeface="+mn-ea"/>
              </a:rPr>
              <a:t> 설계 개요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6231D7-D913-8CE6-557E-DA0D12575497}"/>
              </a:ext>
            </a:extLst>
          </p:cNvPr>
          <p:cNvSpPr txBox="1"/>
          <p:nvPr/>
        </p:nvSpPr>
        <p:spPr>
          <a:xfrm>
            <a:off x="920459" y="1936891"/>
            <a:ext cx="51331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+mn-ea"/>
              </a:rPr>
              <a:t>2. </a:t>
            </a:r>
            <a:r>
              <a:rPr lang="ko-KR" altLang="en-US" sz="1300" dirty="0">
                <a:latin typeface="+mn-ea"/>
              </a:rPr>
              <a:t>위치기반 </a:t>
            </a:r>
            <a:r>
              <a:rPr lang="en-US" altLang="ko-KR" sz="1300" dirty="0">
                <a:latin typeface="+mn-ea"/>
              </a:rPr>
              <a:t>API </a:t>
            </a:r>
            <a:r>
              <a:rPr lang="ko-KR" altLang="en-US" sz="1300" dirty="0">
                <a:latin typeface="+mn-ea"/>
              </a:rPr>
              <a:t>지도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연구자원을 비롯한 서비스를 손쉽게 접근할 </a:t>
            </a:r>
            <a:endParaRPr lang="en-US" altLang="ko-KR" sz="1300" dirty="0">
              <a:latin typeface="+mn-ea"/>
            </a:endParaRPr>
          </a:p>
          <a:p>
            <a:r>
              <a:rPr lang="ko-KR" altLang="en-US" sz="1300" dirty="0">
                <a:latin typeface="+mn-ea"/>
              </a:rPr>
              <a:t>수 있도록</a:t>
            </a:r>
            <a:r>
              <a:rPr lang="en-US" altLang="ko-KR" sz="1300" dirty="0">
                <a:latin typeface="+mn-ea"/>
              </a:rPr>
              <a:t> </a:t>
            </a:r>
            <a:r>
              <a:rPr lang="ko-KR" altLang="en-US" sz="1300" dirty="0">
                <a:latin typeface="+mn-ea"/>
              </a:rPr>
              <a:t>사용자 경험</a:t>
            </a:r>
            <a:r>
              <a:rPr lang="en-US" altLang="ko-KR" sz="1300" dirty="0">
                <a:latin typeface="+mn-ea"/>
              </a:rPr>
              <a:t>(UX)</a:t>
            </a:r>
            <a:r>
              <a:rPr lang="ko-KR" altLang="en-US" sz="1300" dirty="0">
                <a:latin typeface="+mn-ea"/>
              </a:rPr>
              <a:t>을 고려한 직관적인 </a:t>
            </a:r>
            <a:r>
              <a:rPr lang="en-US" altLang="ko-KR" sz="1300" dirty="0">
                <a:latin typeface="+mn-ea"/>
              </a:rPr>
              <a:t>UI </a:t>
            </a:r>
            <a:r>
              <a:rPr lang="ko-KR" altLang="en-US" sz="1300" dirty="0">
                <a:latin typeface="+mn-ea"/>
              </a:rPr>
              <a:t>설계를 적용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D9CE7F7-318D-9FCF-5EA7-469B061CAD7D}"/>
              </a:ext>
            </a:extLst>
          </p:cNvPr>
          <p:cNvGrpSpPr/>
          <p:nvPr/>
        </p:nvGrpSpPr>
        <p:grpSpPr>
          <a:xfrm>
            <a:off x="920458" y="5417702"/>
            <a:ext cx="5314287" cy="953254"/>
            <a:chOff x="996658" y="5417702"/>
            <a:chExt cx="5314287" cy="95325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3E2B162-3C7D-8879-3AB7-EA4903829093}"/>
                </a:ext>
              </a:extLst>
            </p:cNvPr>
            <p:cNvSpPr/>
            <p:nvPr/>
          </p:nvSpPr>
          <p:spPr>
            <a:xfrm>
              <a:off x="996658" y="5417702"/>
              <a:ext cx="5278465" cy="953254"/>
            </a:xfrm>
            <a:prstGeom prst="roundRect">
              <a:avLst>
                <a:gd name="adj" fmla="val 1640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818F95-E070-5287-0D02-444828A07AE2}"/>
                </a:ext>
              </a:extLst>
            </p:cNvPr>
            <p:cNvSpPr txBox="1"/>
            <p:nvPr/>
          </p:nvSpPr>
          <p:spPr>
            <a:xfrm>
              <a:off x="1074481" y="5448053"/>
              <a:ext cx="523646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b="1" dirty="0">
                  <a:latin typeface="+mn-ea"/>
                </a:rPr>
                <a:t>자원공유시스템의 정체성을 살리되</a:t>
              </a:r>
              <a:r>
                <a:rPr lang="en-US" altLang="ko-KR" sz="1300" b="1" dirty="0">
                  <a:latin typeface="+mn-ea"/>
                </a:rPr>
                <a:t>, </a:t>
              </a:r>
              <a:r>
                <a:rPr lang="ko-KR" altLang="en-US" sz="1300" b="1" dirty="0">
                  <a:latin typeface="+mn-ea"/>
                </a:rPr>
                <a:t>바이오 관련 사용자는 물론</a:t>
              </a:r>
              <a:r>
                <a:rPr lang="en-US" altLang="ko-KR" sz="1300" b="1" dirty="0">
                  <a:latin typeface="+mn-ea"/>
                </a:rPr>
                <a:t>, </a:t>
              </a:r>
              <a:r>
                <a:rPr lang="ko-KR" altLang="en-US" sz="1300" b="1" dirty="0">
                  <a:latin typeface="+mn-ea"/>
                </a:rPr>
                <a:t>일반사용자의 서비스 이해 및 정보 습득을 돕고자 메인 페이지에 바이오 정보와 관련된 콘텐츠들을 직관적인 형태로 배치함으로써 </a:t>
              </a:r>
              <a:endParaRPr lang="en-US" altLang="ko-KR" sz="1300" b="1" dirty="0">
                <a:latin typeface="+mn-ea"/>
              </a:endParaRPr>
            </a:p>
            <a:p>
              <a:r>
                <a:rPr lang="ko-KR" altLang="en-US" sz="1300" b="1" dirty="0">
                  <a:latin typeface="+mn-ea"/>
                </a:rPr>
                <a:t>해당 플랫폼 서비스에 대한 이해와 접근성을 높일 수 있도록 유도함</a:t>
              </a:r>
              <a:endParaRPr lang="en-US" altLang="ko-KR" sz="1300" b="1" dirty="0">
                <a:latin typeface="+mn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D695805-EC1B-8110-1B49-2A2E9011B474}"/>
              </a:ext>
            </a:extLst>
          </p:cNvPr>
          <p:cNvSpPr txBox="1"/>
          <p:nvPr/>
        </p:nvSpPr>
        <p:spPr>
          <a:xfrm>
            <a:off x="6394344" y="1794974"/>
            <a:ext cx="1572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+mn-ea"/>
              </a:rPr>
              <a:t>HEADER(GNB, </a:t>
            </a:r>
            <a:r>
              <a:rPr lang="ko-KR" altLang="en-US" sz="1050" b="1" dirty="0" err="1">
                <a:latin typeface="+mn-ea"/>
              </a:rPr>
              <a:t>검색창</a:t>
            </a:r>
            <a:r>
              <a:rPr lang="en-US" altLang="ko-KR" sz="1050" b="1" dirty="0">
                <a:latin typeface="+mn-ea"/>
              </a:rPr>
              <a:t>)</a:t>
            </a:r>
            <a:endParaRPr lang="ko-KR" altLang="en-US" sz="1050" b="1" dirty="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1142FB-56DB-A060-E09D-342889E025D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966961" y="1925779"/>
            <a:ext cx="330714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72D798-D1B8-7D4C-67DE-4730748D42C4}"/>
              </a:ext>
            </a:extLst>
          </p:cNvPr>
          <p:cNvSpPr txBox="1"/>
          <p:nvPr/>
        </p:nvSpPr>
        <p:spPr>
          <a:xfrm>
            <a:off x="7210365" y="2126528"/>
            <a:ext cx="7565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배너</a:t>
            </a:r>
            <a:r>
              <a:rPr lang="en-US" altLang="ko-KR" sz="1050" b="1" dirty="0"/>
              <a:t>, SNS</a:t>
            </a:r>
            <a:endParaRPr lang="ko-KR" altLang="en-US" sz="1050" b="1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A15D30D-4F01-C93F-17F1-44547B5211CC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7966962" y="2257333"/>
            <a:ext cx="330713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9CF42B1-9509-F083-D580-C24ED1795341}"/>
              </a:ext>
            </a:extLst>
          </p:cNvPr>
          <p:cNvSpPr txBox="1"/>
          <p:nvPr/>
        </p:nvSpPr>
        <p:spPr>
          <a:xfrm>
            <a:off x="6948010" y="5274530"/>
            <a:ext cx="1018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지원사업공고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DB2A2E2-0B53-5C7A-33CE-4725D6D3E1C1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7966962" y="5405335"/>
            <a:ext cx="343413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BB3F2B0-F78A-4B26-5545-16B1CB369AE6}"/>
              </a:ext>
            </a:extLst>
          </p:cNvPr>
          <p:cNvGrpSpPr/>
          <p:nvPr/>
        </p:nvGrpSpPr>
        <p:grpSpPr>
          <a:xfrm>
            <a:off x="6638924" y="4042814"/>
            <a:ext cx="1658751" cy="261610"/>
            <a:chOff x="6661986" y="4042814"/>
            <a:chExt cx="1658751" cy="26161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DECA1A-2C1C-5204-C45B-D1B1E552EE88}"/>
                </a:ext>
              </a:extLst>
            </p:cNvPr>
            <p:cNvSpPr txBox="1"/>
            <p:nvPr/>
          </p:nvSpPr>
          <p:spPr>
            <a:xfrm>
              <a:off x="6661986" y="4042814"/>
              <a:ext cx="13159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커뮤니티</a:t>
              </a:r>
              <a:r>
                <a:rPr lang="en-US" altLang="ko-KR" sz="1050" b="1" dirty="0"/>
                <a:t>, </a:t>
              </a:r>
              <a:r>
                <a:rPr lang="ko-KR" altLang="en-US" sz="1050" b="1" dirty="0"/>
                <a:t>추천검색</a:t>
              </a: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25E1DC48-C6E6-D17A-3622-F48E8B36C7BD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flipH="1">
              <a:off x="7977899" y="4173619"/>
              <a:ext cx="342838" cy="0"/>
            </a:xfrm>
            <a:prstGeom prst="straightConnector1">
              <a:avLst/>
            </a:prstGeom>
            <a:ln w="9525">
              <a:solidFill>
                <a:srgbClr val="0078D7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459DC99-A4DA-5A70-3F2C-4FF63012D58A}"/>
              </a:ext>
            </a:extLst>
          </p:cNvPr>
          <p:cNvSpPr txBox="1"/>
          <p:nvPr/>
        </p:nvSpPr>
        <p:spPr>
          <a:xfrm>
            <a:off x="6948010" y="3015574"/>
            <a:ext cx="1018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/>
              <a:t>바이오맵</a:t>
            </a:r>
            <a:r>
              <a:rPr lang="ko-KR" altLang="en-US" sz="1050" b="1" dirty="0"/>
              <a:t> 검색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326B2FC-C689-9F95-28B0-26EE661ACA4A}"/>
              </a:ext>
            </a:extLst>
          </p:cNvPr>
          <p:cNvCxnSpPr>
            <a:cxnSpLocks/>
          </p:cNvCxnSpPr>
          <p:nvPr/>
        </p:nvCxnSpPr>
        <p:spPr>
          <a:xfrm>
            <a:off x="7966962" y="3146379"/>
            <a:ext cx="330713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3B74C27-9D67-C546-6D9D-21E8BD58EB8F}"/>
              </a:ext>
            </a:extLst>
          </p:cNvPr>
          <p:cNvSpPr txBox="1"/>
          <p:nvPr/>
        </p:nvSpPr>
        <p:spPr>
          <a:xfrm>
            <a:off x="11077197" y="5655322"/>
            <a:ext cx="660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FOOTER</a:t>
            </a:r>
            <a:endParaRPr lang="ko-KR" altLang="en-US" sz="1050" b="1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6D1A021-2793-EF94-7029-3DECF83906C2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10733784" y="5786127"/>
            <a:ext cx="343413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787207CD-E3D2-D293-8C4D-F22BB4A4E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31" y="2589231"/>
            <a:ext cx="1474239" cy="2667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4EDDDFF-441D-FCAE-7850-6E1EAB753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779" y="2589231"/>
            <a:ext cx="1474239" cy="266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78B1A08-54AD-147F-783A-D1CB0EEFD514}"/>
              </a:ext>
            </a:extLst>
          </p:cNvPr>
          <p:cNvSpPr txBox="1"/>
          <p:nvPr/>
        </p:nvSpPr>
        <p:spPr>
          <a:xfrm>
            <a:off x="11077197" y="6145859"/>
            <a:ext cx="660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Tab bar</a:t>
            </a:r>
            <a:endParaRPr lang="ko-KR" altLang="en-US" sz="1050" b="1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2776998-5957-0FE3-8A60-DB86B33A6827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0733784" y="6276664"/>
            <a:ext cx="343413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676CB0F-5169-9009-CC8A-3BD7D9DFB475}"/>
              </a:ext>
            </a:extLst>
          </p:cNvPr>
          <p:cNvSpPr txBox="1"/>
          <p:nvPr/>
        </p:nvSpPr>
        <p:spPr>
          <a:xfrm>
            <a:off x="10903981" y="3680443"/>
            <a:ext cx="12308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바이오 행사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바이오 연구자원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CBBF7D7-B943-B17A-2F21-FBE4EF4B6BA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10702925" y="3895887"/>
            <a:ext cx="201056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31D5AB6-8F77-241C-87D3-FE903A88B7D0}"/>
              </a:ext>
            </a:extLst>
          </p:cNvPr>
          <p:cNvSpPr txBox="1"/>
          <p:nvPr/>
        </p:nvSpPr>
        <p:spPr>
          <a:xfrm>
            <a:off x="10903981" y="1571421"/>
            <a:ext cx="12308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바이오 관련 문의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시설</a:t>
            </a:r>
            <a:r>
              <a:rPr lang="en-US" altLang="ko-KR" sz="1050" b="1" dirty="0"/>
              <a:t>/</a:t>
            </a:r>
            <a:r>
              <a:rPr lang="ko-KR" altLang="en-US" sz="1050" b="1" dirty="0"/>
              <a:t>장비 등록</a:t>
            </a:r>
            <a:endParaRPr lang="en-US" altLang="ko-KR" sz="1050" b="1" dirty="0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58218ED-23E5-8494-AB5B-FAB5666E7E5C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10733784" y="1786865"/>
            <a:ext cx="170197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93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2CA59F0-5449-86A1-F024-28EBE96DAD20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90D32-3356-EB8A-6C1C-E29C5A4D89B7}"/>
              </a:ext>
            </a:extLst>
          </p:cNvPr>
          <p:cNvSpPr txBox="1"/>
          <p:nvPr/>
        </p:nvSpPr>
        <p:spPr>
          <a:xfrm>
            <a:off x="787871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아이바이오맵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플랫폼 정의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411700-0AE1-5D96-37B8-40A63726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4B2B60-2A51-E3FA-49AB-F747C631443B}"/>
              </a:ext>
            </a:extLst>
          </p:cNvPr>
          <p:cNvSpPr/>
          <p:nvPr/>
        </p:nvSpPr>
        <p:spPr>
          <a:xfrm>
            <a:off x="1245607" y="5472917"/>
            <a:ext cx="9700780" cy="612311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850" b="1" dirty="0">
                <a:ln w="0"/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인천 관내 바이오 정보 네트워크를 구축할 수 있는 바이오 맵 온라인 플랫폼의 구현</a:t>
            </a:r>
            <a:endParaRPr lang="en-US" altLang="ko-KR" sz="1850" b="1" dirty="0">
              <a:ln w="0"/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3C4195A-4427-A0E9-75DF-FCF0FBFF63D3}"/>
              </a:ext>
            </a:extLst>
          </p:cNvPr>
          <p:cNvGrpSpPr/>
          <p:nvPr/>
        </p:nvGrpSpPr>
        <p:grpSpPr>
          <a:xfrm>
            <a:off x="1245607" y="2720005"/>
            <a:ext cx="9700780" cy="2004744"/>
            <a:chOff x="1245610" y="2396734"/>
            <a:chExt cx="9700780" cy="2004744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AD14D1F5-E309-AFED-D1ED-E5C7EB07D15E}"/>
                </a:ext>
              </a:extLst>
            </p:cNvPr>
            <p:cNvGrpSpPr/>
            <p:nvPr/>
          </p:nvGrpSpPr>
          <p:grpSpPr>
            <a:xfrm>
              <a:off x="1245610" y="2396734"/>
              <a:ext cx="5910023" cy="2004744"/>
              <a:chOff x="1245610" y="2396734"/>
              <a:chExt cx="5910023" cy="2004744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415C4B5-FFA7-B705-5861-077A2D7846ED}"/>
                  </a:ext>
                </a:extLst>
              </p:cNvPr>
              <p:cNvGrpSpPr/>
              <p:nvPr/>
            </p:nvGrpSpPr>
            <p:grpSpPr>
              <a:xfrm>
                <a:off x="3503956" y="2438877"/>
                <a:ext cx="1393329" cy="1962601"/>
                <a:chOff x="3160730" y="2438877"/>
                <a:chExt cx="1393329" cy="1962601"/>
              </a:xfrm>
            </p:grpSpPr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3E927140-0900-5113-7BF9-3B9A1857AEF5}"/>
                    </a:ext>
                  </a:extLst>
                </p:cNvPr>
                <p:cNvSpPr/>
                <p:nvPr/>
              </p:nvSpPr>
              <p:spPr>
                <a:xfrm>
                  <a:off x="3160730" y="3118904"/>
                  <a:ext cx="1393329" cy="382380"/>
                </a:xfrm>
                <a:prstGeom prst="roundRect">
                  <a:avLst>
                    <a:gd name="adj" fmla="val 19951"/>
                  </a:avLst>
                </a:prstGeom>
                <a:solidFill>
                  <a:schemeClr val="bg1"/>
                </a:solidFill>
                <a:ln w="19050" cap="rnd">
                  <a:solidFill>
                    <a:srgbClr val="FFC000"/>
                  </a:solidFill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기술</a:t>
                  </a:r>
                  <a:endParaRPr lang="en-US" altLang="ko-KR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FAD055EC-7885-5FF9-0963-6CAEFCF18CB0}"/>
                    </a:ext>
                  </a:extLst>
                </p:cNvPr>
                <p:cNvSpPr/>
                <p:nvPr/>
              </p:nvSpPr>
              <p:spPr>
                <a:xfrm>
                  <a:off x="3160730" y="2438877"/>
                  <a:ext cx="1393328" cy="612310"/>
                </a:xfrm>
                <a:prstGeom prst="roundRect">
                  <a:avLst>
                    <a:gd name="adj" fmla="val 15503"/>
                  </a:avLst>
                </a:prstGeom>
                <a:solidFill>
                  <a:schemeClr val="accent4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유관기관 </a:t>
                  </a:r>
                  <a:r>
                    <a:rPr lang="en-US" altLang="ko-KR" sz="16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DB</a:t>
                  </a:r>
                  <a:endParaRPr lang="en-US" altLang="ko-KR" sz="1600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B6F889CD-7A2B-6E15-513F-80A3D54A1995}"/>
                    </a:ext>
                  </a:extLst>
                </p:cNvPr>
                <p:cNvSpPr/>
                <p:nvPr/>
              </p:nvSpPr>
              <p:spPr>
                <a:xfrm>
                  <a:off x="3160730" y="3569001"/>
                  <a:ext cx="1393329" cy="382380"/>
                </a:xfrm>
                <a:prstGeom prst="roundRect">
                  <a:avLst>
                    <a:gd name="adj" fmla="val 19951"/>
                  </a:avLst>
                </a:prstGeom>
                <a:solidFill>
                  <a:schemeClr val="bg1"/>
                </a:solidFill>
                <a:ln w="19050" cap="rnd">
                  <a:solidFill>
                    <a:srgbClr val="FFC000"/>
                  </a:solidFill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인력</a:t>
                  </a:r>
                  <a:endParaRPr lang="en-US" altLang="ko-KR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B0F13F27-341F-260F-7675-10933912EB0F}"/>
                    </a:ext>
                  </a:extLst>
                </p:cNvPr>
                <p:cNvSpPr/>
                <p:nvPr/>
              </p:nvSpPr>
              <p:spPr>
                <a:xfrm>
                  <a:off x="3160730" y="4019098"/>
                  <a:ext cx="1393329" cy="382380"/>
                </a:xfrm>
                <a:prstGeom prst="roundRect">
                  <a:avLst>
                    <a:gd name="adj" fmla="val 19951"/>
                  </a:avLst>
                </a:prstGeom>
                <a:solidFill>
                  <a:schemeClr val="bg1"/>
                </a:solidFill>
                <a:ln w="19050" cap="rnd">
                  <a:solidFill>
                    <a:srgbClr val="FFC000"/>
                  </a:solidFill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시설</a:t>
                  </a:r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·</a:t>
                  </a:r>
                  <a:r>
                    <a:rPr lang="ko-KR" altLang="en-US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장비</a:t>
                  </a:r>
                  <a:endParaRPr lang="en-US" altLang="ko-KR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9A3C7F3C-32BD-7274-E66D-7C013DFFA7EE}"/>
                  </a:ext>
                </a:extLst>
              </p:cNvPr>
              <p:cNvSpPr/>
              <p:nvPr/>
            </p:nvSpPr>
            <p:spPr>
              <a:xfrm>
                <a:off x="5762433" y="2408742"/>
                <a:ext cx="1393200" cy="1962601"/>
              </a:xfrm>
              <a:prstGeom prst="roundRect">
                <a:avLst>
                  <a:gd name="adj" fmla="val 10094"/>
                </a:avLst>
              </a:prstGeom>
              <a:solidFill>
                <a:srgbClr val="00B0F0">
                  <a:alpha val="95000"/>
                </a:srgbClr>
              </a:solidFill>
              <a:ln cap="rnd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PC · Mobile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반응형 웹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바이오 맵</a:t>
                </a:r>
                <a:endParaRPr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UI/UX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구축</a:t>
                </a:r>
                <a:endParaRPr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B3A0A542-2478-2639-714B-D02DF99FF8FB}"/>
                  </a:ext>
                </a:extLst>
              </p:cNvPr>
              <p:cNvSpPr/>
              <p:nvPr/>
            </p:nvSpPr>
            <p:spPr>
              <a:xfrm>
                <a:off x="1245610" y="2396734"/>
                <a:ext cx="1393200" cy="1986617"/>
              </a:xfrm>
              <a:prstGeom prst="roundRect">
                <a:avLst>
                  <a:gd name="adj" fmla="val 9113"/>
                </a:avLst>
              </a:prstGeom>
              <a:solidFill>
                <a:srgbClr val="92D050">
                  <a:alpha val="95000"/>
                </a:srgbClr>
              </a:solidFill>
              <a:ln w="38100" cap="rnd">
                <a:solidFill>
                  <a:srgbClr val="92D050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위치기반 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API</a:t>
                </a:r>
              </a:p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바이오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정보 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GIS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맵 구현</a:t>
                </a:r>
                <a:endParaRPr lang="en-US" altLang="ko-KR" sz="16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" name="더하기 기호 40">
                <a:extLst>
                  <a:ext uri="{FF2B5EF4-FFF2-40B4-BE49-F238E27FC236}">
                    <a16:creationId xmlns:a16="http://schemas.microsoft.com/office/drawing/2014/main" id="{C79D5D4A-DE17-A2AB-6E60-A9ABA03B647D}"/>
                  </a:ext>
                </a:extLst>
              </p:cNvPr>
              <p:cNvSpPr/>
              <p:nvPr/>
            </p:nvSpPr>
            <p:spPr>
              <a:xfrm>
                <a:off x="2822935" y="3141595"/>
                <a:ext cx="496896" cy="496895"/>
              </a:xfrm>
              <a:prstGeom prst="mathPlus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더하기 기호 43">
                <a:extLst>
                  <a:ext uri="{FF2B5EF4-FFF2-40B4-BE49-F238E27FC236}">
                    <a16:creationId xmlns:a16="http://schemas.microsoft.com/office/drawing/2014/main" id="{311BF3F0-827C-3677-3198-7F275331AC2F}"/>
                  </a:ext>
                </a:extLst>
              </p:cNvPr>
              <p:cNvSpPr/>
              <p:nvPr/>
            </p:nvSpPr>
            <p:spPr>
              <a:xfrm>
                <a:off x="5081410" y="3141595"/>
                <a:ext cx="496896" cy="496895"/>
              </a:xfrm>
              <a:prstGeom prst="mathPlus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606EB253-5357-C439-AA9A-30E4CB853663}"/>
                </a:ext>
              </a:extLst>
            </p:cNvPr>
            <p:cNvGrpSpPr/>
            <p:nvPr/>
          </p:nvGrpSpPr>
          <p:grpSpPr>
            <a:xfrm>
              <a:off x="7739247" y="3095016"/>
              <a:ext cx="470119" cy="536873"/>
              <a:chOff x="7916042" y="3095016"/>
              <a:chExt cx="470119" cy="536873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092E25FC-2F7E-8F8B-E16D-2DF299FC7DB7}"/>
                  </a:ext>
                </a:extLst>
              </p:cNvPr>
              <p:cNvSpPr/>
              <p:nvPr/>
            </p:nvSpPr>
            <p:spPr>
              <a:xfrm rot="5400000">
                <a:off x="7801837" y="3209221"/>
                <a:ext cx="536873" cy="308464"/>
              </a:xfrm>
              <a:custGeom>
                <a:avLst/>
                <a:gdLst>
                  <a:gd name="connsiteX0" fmla="*/ 0 w 536873"/>
                  <a:gd name="connsiteY0" fmla="*/ 119723 h 308464"/>
                  <a:gd name="connsiteX1" fmla="*/ 0 w 536873"/>
                  <a:gd name="connsiteY1" fmla="*/ 308464 h 308464"/>
                  <a:gd name="connsiteX2" fmla="*/ 268437 w 536873"/>
                  <a:gd name="connsiteY2" fmla="*/ 188741 h 308464"/>
                  <a:gd name="connsiteX3" fmla="*/ 536874 w 536873"/>
                  <a:gd name="connsiteY3" fmla="*/ 308464 h 308464"/>
                  <a:gd name="connsiteX4" fmla="*/ 536874 w 536873"/>
                  <a:gd name="connsiteY4" fmla="*/ 119723 h 308464"/>
                  <a:gd name="connsiteX5" fmla="*/ 268437 w 536873"/>
                  <a:gd name="connsiteY5" fmla="*/ 0 h 30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873" h="308464">
                    <a:moveTo>
                      <a:pt x="0" y="119723"/>
                    </a:moveTo>
                    <a:lnTo>
                      <a:pt x="0" y="308464"/>
                    </a:lnTo>
                    <a:lnTo>
                      <a:pt x="268437" y="188741"/>
                    </a:lnTo>
                    <a:lnTo>
                      <a:pt x="536874" y="308464"/>
                    </a:lnTo>
                    <a:lnTo>
                      <a:pt x="536874" y="119723"/>
                    </a:lnTo>
                    <a:lnTo>
                      <a:pt x="268437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57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FBEF06-7140-0CC2-F595-B30E19232726}"/>
                  </a:ext>
                </a:extLst>
              </p:cNvPr>
              <p:cNvSpPr/>
              <p:nvPr/>
            </p:nvSpPr>
            <p:spPr>
              <a:xfrm rot="5400000">
                <a:off x="8003917" y="3249645"/>
                <a:ext cx="536873" cy="227615"/>
              </a:xfrm>
              <a:custGeom>
                <a:avLst/>
                <a:gdLst>
                  <a:gd name="connsiteX0" fmla="*/ 0 w 536873"/>
                  <a:gd name="connsiteY0" fmla="*/ 119723 h 227615"/>
                  <a:gd name="connsiteX1" fmla="*/ 0 w 536873"/>
                  <a:gd name="connsiteY1" fmla="*/ 227616 h 227615"/>
                  <a:gd name="connsiteX2" fmla="*/ 268437 w 536873"/>
                  <a:gd name="connsiteY2" fmla="*/ 107893 h 227615"/>
                  <a:gd name="connsiteX3" fmla="*/ 536874 w 536873"/>
                  <a:gd name="connsiteY3" fmla="*/ 227616 h 227615"/>
                  <a:gd name="connsiteX4" fmla="*/ 536874 w 536873"/>
                  <a:gd name="connsiteY4" fmla="*/ 119723 h 227615"/>
                  <a:gd name="connsiteX5" fmla="*/ 268437 w 536873"/>
                  <a:gd name="connsiteY5" fmla="*/ 0 h 227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873" h="227615">
                    <a:moveTo>
                      <a:pt x="0" y="119723"/>
                    </a:moveTo>
                    <a:lnTo>
                      <a:pt x="0" y="227616"/>
                    </a:lnTo>
                    <a:lnTo>
                      <a:pt x="268437" y="107893"/>
                    </a:lnTo>
                    <a:lnTo>
                      <a:pt x="536874" y="227616"/>
                    </a:lnTo>
                    <a:lnTo>
                      <a:pt x="536874" y="119723"/>
                    </a:lnTo>
                    <a:lnTo>
                      <a:pt x="268437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57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6B95401-3C6A-88F9-A729-85C4B528E96C}"/>
                </a:ext>
              </a:extLst>
            </p:cNvPr>
            <p:cNvGrpSpPr/>
            <p:nvPr/>
          </p:nvGrpSpPr>
          <p:grpSpPr>
            <a:xfrm>
              <a:off x="8792980" y="2634815"/>
              <a:ext cx="2153410" cy="1528583"/>
              <a:chOff x="8575796" y="2694181"/>
              <a:chExt cx="2153410" cy="1528583"/>
            </a:xfrm>
          </p:grpSpPr>
          <p:pic>
            <p:nvPicPr>
              <p:cNvPr id="22" name="그래픽 21">
                <a:extLst>
                  <a:ext uri="{FF2B5EF4-FFF2-40B4-BE49-F238E27FC236}">
                    <a16:creationId xmlns:a16="http://schemas.microsoft.com/office/drawing/2014/main" id="{7CAF4E83-E3E9-40C5-85F4-1E9AECD02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09176" y="2694181"/>
                <a:ext cx="2086651" cy="1159251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D35D354-5C6A-C5CB-94FF-5E0C3C368CA0}"/>
                  </a:ext>
                </a:extLst>
              </p:cNvPr>
              <p:cNvSpPr txBox="1"/>
              <p:nvPr/>
            </p:nvSpPr>
            <p:spPr>
              <a:xfrm>
                <a:off x="8575796" y="3853432"/>
                <a:ext cx="21534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http://ibiomap.or.kr/</a:t>
                </a:r>
                <a:endParaRPr lang="ko-KR" altLang="en-US" dirty="0"/>
              </a:p>
            </p:txBody>
          </p:sp>
        </p:grp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0D6E403-7F34-D713-4414-ED82921B519B}"/>
              </a:ext>
            </a:extLst>
          </p:cNvPr>
          <p:cNvSpPr txBox="1"/>
          <p:nvPr/>
        </p:nvSpPr>
        <p:spPr>
          <a:xfrm>
            <a:off x="2335402" y="1357804"/>
            <a:ext cx="7521191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00" marR="190500" indent="0" algn="ctr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spc="-80" dirty="0"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바이오 자원공유 네트워크 활성화 지원사업</a:t>
            </a:r>
            <a:endParaRPr lang="ko-KR" altLang="en-US" sz="1600" b="1" kern="0" spc="0" dirty="0">
              <a:solidFill>
                <a:schemeClr val="accent1">
                  <a:lumMod val="75000"/>
                </a:schemeClr>
              </a:solidFill>
              <a:effectLst/>
              <a:latin typeface="+mj-ea"/>
              <a:ea typeface="+mj-ea"/>
            </a:endParaRPr>
          </a:p>
          <a:p>
            <a:pPr marL="190500" marR="190500" indent="0" algn="ctr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-8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자원공유시스템 「</a:t>
            </a:r>
            <a:r>
              <a:rPr lang="ko-KR" altLang="en-US" sz="2400" b="1" kern="0" spc="-8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아이바이오맵</a:t>
            </a:r>
            <a:r>
              <a:rPr lang="ko-KR" altLang="en-US" sz="2400" b="1" kern="0" spc="-80" dirty="0">
                <a:solidFill>
                  <a:srgbClr val="000000"/>
                </a:solidFill>
                <a:effectLst/>
                <a:latin typeface="+mj-ea"/>
                <a:ea typeface="+mj-ea"/>
              </a:rPr>
              <a:t>」 온라인 플랫폼 구축</a:t>
            </a:r>
            <a:endParaRPr lang="ko-KR" altLang="en-US" sz="14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3420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C930B6-0B07-146F-94A4-D6091F9A0C3F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90D32-3356-EB8A-6C1C-E29C5A4D89B7}"/>
              </a:ext>
            </a:extLst>
          </p:cNvPr>
          <p:cNvSpPr txBox="1"/>
          <p:nvPr/>
        </p:nvSpPr>
        <p:spPr>
          <a:xfrm>
            <a:off x="787871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아이바이오맵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플랫폼 요청사항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411700-0AE1-5D96-37B8-40A63726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39804DB-EBB6-6BE9-C41D-0A887DC36137}"/>
              </a:ext>
            </a:extLst>
          </p:cNvPr>
          <p:cNvSpPr/>
          <p:nvPr/>
        </p:nvSpPr>
        <p:spPr>
          <a:xfrm>
            <a:off x="813347" y="1655165"/>
            <a:ext cx="2321739" cy="1890621"/>
          </a:xfrm>
          <a:prstGeom prst="roundRect">
            <a:avLst>
              <a:gd name="adj" fmla="val 10094"/>
            </a:avLst>
          </a:prstGeom>
          <a:ln w="38100"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플랫폼의 운영과 관리자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편의성 증대를 위해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SMS, SNS, API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시스템 연계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1653726-0AA9-CF7D-E51F-EE82B4DC2BFA}"/>
              </a:ext>
            </a:extLst>
          </p:cNvPr>
          <p:cNvSpPr/>
          <p:nvPr/>
        </p:nvSpPr>
        <p:spPr>
          <a:xfrm>
            <a:off x="3591652" y="1655165"/>
            <a:ext cx="2321739" cy="1890620"/>
          </a:xfrm>
          <a:prstGeom prst="roundRect">
            <a:avLst>
              <a:gd name="adj" fmla="val 10094"/>
            </a:avLst>
          </a:prstGeom>
          <a:ln w="38100"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전자정부 표준 프레임워크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인증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CMS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도입하고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표준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호환성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접근성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보안 등을 준수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F33B97E-DA47-FE3A-3D16-7A78AB9C9143}"/>
              </a:ext>
            </a:extLst>
          </p:cNvPr>
          <p:cNvSpPr/>
          <p:nvPr/>
        </p:nvSpPr>
        <p:spPr>
          <a:xfrm>
            <a:off x="6369957" y="1655785"/>
            <a:ext cx="2322000" cy="1890000"/>
          </a:xfrm>
          <a:prstGeom prst="roundRect">
            <a:avLst>
              <a:gd name="adj" fmla="val 10094"/>
            </a:avLst>
          </a:prstGeom>
          <a:ln w="38100"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최신 트렌드의 디자인을 적용하여 해당 플랫폼에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부합하는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WI(Web Identity)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정립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827B5ED-927B-3F00-033D-24649F36CED9}"/>
              </a:ext>
            </a:extLst>
          </p:cNvPr>
          <p:cNvSpPr/>
          <p:nvPr/>
        </p:nvSpPr>
        <p:spPr>
          <a:xfrm>
            <a:off x="9148523" y="1655785"/>
            <a:ext cx="2322000" cy="1890000"/>
          </a:xfrm>
          <a:prstGeom prst="roundRect">
            <a:avLst>
              <a:gd name="adj" fmla="val 10094"/>
            </a:avLst>
          </a:prstGeom>
          <a:ln w="38100"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반응형 웹 기술을 적용하여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스마트기기로 접속하는 모든 사용자에게 동일 서비스 제공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2C89E2-BE25-4FE6-390E-463B49F1B2D5}"/>
              </a:ext>
            </a:extLst>
          </p:cNvPr>
          <p:cNvGrpSpPr/>
          <p:nvPr/>
        </p:nvGrpSpPr>
        <p:grpSpPr>
          <a:xfrm rot="5400000">
            <a:off x="1701566" y="4165859"/>
            <a:ext cx="745669" cy="200369"/>
            <a:chOff x="6016787" y="2090802"/>
            <a:chExt cx="676457" cy="181771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EC943E-0AB1-A32A-97CB-CD9341DE856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509315" y="2090802"/>
              <a:ext cx="181770" cy="1817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B1C97EC-C698-2A5C-5619-D60C3B66822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355016" y="1934344"/>
              <a:ext cx="0" cy="6764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BD2BF58-4A89-D39F-00D1-99AF06CB8EB4}"/>
              </a:ext>
            </a:extLst>
          </p:cNvPr>
          <p:cNvGrpSpPr/>
          <p:nvPr/>
        </p:nvGrpSpPr>
        <p:grpSpPr>
          <a:xfrm rot="5400000">
            <a:off x="4479871" y="4165859"/>
            <a:ext cx="745669" cy="200369"/>
            <a:chOff x="6016787" y="2090802"/>
            <a:chExt cx="676457" cy="18177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F9D7EEA-2326-422D-CBBD-4C8494201DF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509315" y="2090802"/>
              <a:ext cx="181770" cy="1817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60182C9-EFAD-5904-9ED0-ECD520B2AEE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355016" y="1934344"/>
              <a:ext cx="0" cy="6764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BF4C9CE-E570-501C-86AC-FD8052B9E67E}"/>
              </a:ext>
            </a:extLst>
          </p:cNvPr>
          <p:cNvGrpSpPr/>
          <p:nvPr/>
        </p:nvGrpSpPr>
        <p:grpSpPr>
          <a:xfrm rot="5400000">
            <a:off x="7258307" y="4165859"/>
            <a:ext cx="745669" cy="200369"/>
            <a:chOff x="6016787" y="2090802"/>
            <a:chExt cx="676457" cy="181771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5915337-A449-0A1E-2933-0E7420E9F0F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509315" y="2090802"/>
              <a:ext cx="181770" cy="1817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B0EB2B9-2FC7-ECB8-46A8-7399DA9095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355016" y="1934344"/>
              <a:ext cx="0" cy="6764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131F4FF-8D0E-B3DE-879F-8F3C6E1A2C7F}"/>
              </a:ext>
            </a:extLst>
          </p:cNvPr>
          <p:cNvGrpSpPr/>
          <p:nvPr/>
        </p:nvGrpSpPr>
        <p:grpSpPr>
          <a:xfrm rot="5400000">
            <a:off x="10036873" y="4165859"/>
            <a:ext cx="745669" cy="200369"/>
            <a:chOff x="6016787" y="2090802"/>
            <a:chExt cx="676457" cy="181771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81C1CD6-4CAD-79B1-0837-2C2DF4E8D91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509315" y="2090802"/>
              <a:ext cx="181770" cy="1817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F159853-E108-B6E8-3847-A5F86748AE6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355016" y="1934344"/>
              <a:ext cx="0" cy="6764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9DA3B6F-35B2-2322-B2A3-9CDD4654CF03}"/>
              </a:ext>
            </a:extLst>
          </p:cNvPr>
          <p:cNvSpPr/>
          <p:nvPr/>
        </p:nvSpPr>
        <p:spPr>
          <a:xfrm>
            <a:off x="813347" y="4986301"/>
            <a:ext cx="10657175" cy="949352"/>
          </a:xfrm>
          <a:prstGeom prst="roundRect">
            <a:avLst>
              <a:gd name="adj" fmla="val 10094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전달의 용이함과 높은 콘텐츠 접근성을 갖춘 위치기반 서비스 플랫폼을 개발하여 사용자의 지속적인 방문을 유도한다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6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8A0CC4-1E4B-93B1-0372-AEB629430546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90D32-3356-EB8A-6C1C-E29C5A4D89B7}"/>
              </a:ext>
            </a:extLst>
          </p:cNvPr>
          <p:cNvSpPr txBox="1"/>
          <p:nvPr/>
        </p:nvSpPr>
        <p:spPr>
          <a:xfrm>
            <a:off x="787871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아이바이오맵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플랫폼 구축 사업 목적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151F7DD-E3FA-8E73-47DD-6F983ECD688F}"/>
              </a:ext>
            </a:extLst>
          </p:cNvPr>
          <p:cNvGrpSpPr/>
          <p:nvPr/>
        </p:nvGrpSpPr>
        <p:grpSpPr>
          <a:xfrm>
            <a:off x="2872023" y="1686129"/>
            <a:ext cx="6447953" cy="2753342"/>
            <a:chOff x="2800401" y="1911515"/>
            <a:chExt cx="6447953" cy="2753342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439804DB-EBB6-6BE9-C41D-0A887DC36137}"/>
                </a:ext>
              </a:extLst>
            </p:cNvPr>
            <p:cNvSpPr/>
            <p:nvPr/>
          </p:nvSpPr>
          <p:spPr>
            <a:xfrm>
              <a:off x="2825877" y="1911516"/>
              <a:ext cx="3079202" cy="1235857"/>
            </a:xfrm>
            <a:prstGeom prst="roundRect">
              <a:avLst>
                <a:gd name="adj" fmla="val 10094"/>
              </a:avLst>
            </a:prstGeom>
            <a:solidFill>
              <a:srgbClr val="00B0F0">
                <a:alpha val="95000"/>
              </a:srgbClr>
            </a:solidFill>
            <a:ln cap="rnd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바이오 맵 제공으로 대외 홍보효과 향상 및 바이오 유관 기관 네트워크 활성화를 유도</a:t>
              </a:r>
              <a:endPara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46" indent="-171446" algn="ctr">
                <a:buFont typeface="Arial" panose="020B0604020202020204" pitchFamily="34" charset="0"/>
                <a:buChar char="•"/>
              </a:pPr>
              <a:endPara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1653726-0AA9-CF7D-E51F-EE82B4DC2BFA}"/>
                </a:ext>
              </a:extLst>
            </p:cNvPr>
            <p:cNvSpPr/>
            <p:nvPr/>
          </p:nvSpPr>
          <p:spPr>
            <a:xfrm>
              <a:off x="6169152" y="1911515"/>
              <a:ext cx="3079202" cy="1235857"/>
            </a:xfrm>
            <a:prstGeom prst="roundRect">
              <a:avLst>
                <a:gd name="adj" fmla="val 10094"/>
              </a:avLst>
            </a:prstGeom>
            <a:solidFill>
              <a:srgbClr val="00B0F0">
                <a:alpha val="95000"/>
              </a:srgbClr>
            </a:solidFill>
            <a:ln cap="rnd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정보검색 기능 구현을 통한 사용자 편의성 증대 및 정보 접근성 향상</a:t>
              </a:r>
              <a:endPara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0A6FDDC-E00E-5A04-B087-F00B8601D3F3}"/>
                </a:ext>
              </a:extLst>
            </p:cNvPr>
            <p:cNvSpPr/>
            <p:nvPr/>
          </p:nvSpPr>
          <p:spPr>
            <a:xfrm>
              <a:off x="2800401" y="3429000"/>
              <a:ext cx="3079202" cy="1235857"/>
            </a:xfrm>
            <a:prstGeom prst="roundRect">
              <a:avLst>
                <a:gd name="adj" fmla="val 10094"/>
              </a:avLst>
            </a:prstGeom>
            <a:solidFill>
              <a:srgbClr val="00B0F0">
                <a:alpha val="95000"/>
              </a:srgbClr>
            </a:solidFill>
            <a:ln cap="rnd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바이오 산업 맞춤형 네트워크 활성화 및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코디네이션</a:t>
              </a:r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 지원</a:t>
              </a:r>
              <a:endPara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46" indent="-171446" algn="ctr">
                <a:buFont typeface="Arial" panose="020B0604020202020204" pitchFamily="34" charset="0"/>
                <a:buChar char="•"/>
              </a:pPr>
              <a:endPara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3B06B279-0236-95C7-C25B-7CF34F1E00AB}"/>
                </a:ext>
              </a:extLst>
            </p:cNvPr>
            <p:cNvSpPr/>
            <p:nvPr/>
          </p:nvSpPr>
          <p:spPr>
            <a:xfrm>
              <a:off x="6169152" y="3429000"/>
              <a:ext cx="3079202" cy="1235857"/>
            </a:xfrm>
            <a:prstGeom prst="roundRect">
              <a:avLst>
                <a:gd name="adj" fmla="val 10094"/>
              </a:avLst>
            </a:prstGeom>
            <a:solidFill>
              <a:srgbClr val="00B0F0">
                <a:alpha val="95000"/>
              </a:srgbClr>
            </a:solidFill>
            <a:ln cap="rnd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확장성 있는 온라인플랫폼 개발로 커뮤니티 공간 및 소통 공간 확보</a:t>
              </a:r>
              <a:endParaRPr kumimoji="1"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굴림" panose="020B0600000101010101" pitchFamily="50" charset="-127"/>
              </a:endParaRPr>
            </a:p>
            <a:p>
              <a:pPr marL="171446" indent="-171446" algn="ctr">
                <a:buFont typeface="Arial" panose="020B0604020202020204" pitchFamily="34" charset="0"/>
                <a:buChar char="•"/>
              </a:pPr>
              <a:endPara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C9CF0CD-F81E-2FC4-7F60-3B4BFAB548FD}"/>
              </a:ext>
            </a:extLst>
          </p:cNvPr>
          <p:cNvGrpSpPr/>
          <p:nvPr/>
        </p:nvGrpSpPr>
        <p:grpSpPr>
          <a:xfrm>
            <a:off x="3805782" y="4691483"/>
            <a:ext cx="4580434" cy="677696"/>
            <a:chOff x="3643858" y="4686006"/>
            <a:chExt cx="4580434" cy="677696"/>
          </a:xfrm>
        </p:grpSpPr>
        <p:pic>
          <p:nvPicPr>
            <p:cNvPr id="48" name="Picture 5" descr="63">
              <a:extLst>
                <a:ext uri="{FF2B5EF4-FFF2-40B4-BE49-F238E27FC236}">
                  <a16:creationId xmlns:a16="http://schemas.microsoft.com/office/drawing/2014/main" id="{A3DAEAC1-4523-A8BB-C1DA-6BC9B7BE1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595227" y="2734637"/>
              <a:ext cx="677696" cy="4580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TextBox 1">
              <a:extLst>
                <a:ext uri="{FF2B5EF4-FFF2-40B4-BE49-F238E27FC236}">
                  <a16:creationId xmlns:a16="http://schemas.microsoft.com/office/drawing/2014/main" id="{2A0CA0B6-FD0C-98B1-932C-C3AB2881FA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6438" y="4772509"/>
              <a:ext cx="715275" cy="369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7" tIns="45724" rIns="91447" bIns="45724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defTabSz="914248" eaLnBrk="1" hangingPunct="1"/>
              <a:r>
                <a:rPr lang="ko-KR" alt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목 표</a:t>
              </a: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411700-0AE1-5D96-37B8-40A63726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03731F2-E75B-7047-2C7A-FC6934C63B73}"/>
              </a:ext>
            </a:extLst>
          </p:cNvPr>
          <p:cNvSpPr/>
          <p:nvPr/>
        </p:nvSpPr>
        <p:spPr>
          <a:xfrm>
            <a:off x="813348" y="5621191"/>
            <a:ext cx="10657175" cy="677696"/>
          </a:xfrm>
          <a:prstGeom prst="roundRect">
            <a:avLst>
              <a:gd name="adj" fmla="val 10094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b="1" dirty="0">
                <a:latin typeface="+mj-ea"/>
                <a:ea typeface="+mj-ea"/>
              </a:rPr>
              <a:t>인천 관내 바이오 생태계 정보관리 및 바이오 네트워크 활성화를 위한 온라인 플랫폼 구축</a:t>
            </a:r>
          </a:p>
        </p:txBody>
      </p:sp>
    </p:spTree>
    <p:extLst>
      <p:ext uri="{BB962C8B-B14F-4D97-AF65-F5344CB8AC3E}">
        <p14:creationId xmlns:p14="http://schemas.microsoft.com/office/powerpoint/2010/main" val="153960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441F27-14A0-0CC2-D77A-F6E27EDC0F83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90D32-3356-EB8A-6C1C-E29C5A4D89B7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아이바이오맵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플랫폼 구축 사업 범위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02B2FE-2537-DCA1-BAFA-7C2C47DB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79A6B57-C879-5645-FB6E-78BEC791A712}"/>
              </a:ext>
            </a:extLst>
          </p:cNvPr>
          <p:cNvSpPr/>
          <p:nvPr/>
        </p:nvSpPr>
        <p:spPr>
          <a:xfrm>
            <a:off x="1013801" y="1516096"/>
            <a:ext cx="2204667" cy="948450"/>
          </a:xfrm>
          <a:prstGeom prst="roundRect">
            <a:avLst>
              <a:gd name="adj" fmla="val 1009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7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0" lang="ko-KR" altLang="en-US" sz="17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바이오 자원 보유업체 기능 개발</a:t>
            </a:r>
            <a:endParaRPr kumimoji="0" lang="en-US" altLang="ko-KR" sz="17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28E6A4A-5DB9-3FD1-FE3D-BE94B2280E57}"/>
              </a:ext>
            </a:extLst>
          </p:cNvPr>
          <p:cNvSpPr/>
          <p:nvPr/>
        </p:nvSpPr>
        <p:spPr>
          <a:xfrm>
            <a:off x="1013801" y="2668665"/>
            <a:ext cx="2204667" cy="948450"/>
          </a:xfrm>
          <a:prstGeom prst="roundRect">
            <a:avLst>
              <a:gd name="adj" fmla="val 1009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7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kumimoji="0" lang="ko-KR" altLang="en-US" sz="17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지리정보 </a:t>
            </a:r>
            <a:r>
              <a:rPr kumimoji="0" lang="en-US" altLang="ko-KR" sz="17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kumimoji="0" lang="ko-KR" altLang="en-US" sz="17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시스템 연계 및 기타 편의기능 개발</a:t>
            </a:r>
            <a:endParaRPr kumimoji="0" lang="en-US" altLang="ko-KR" sz="17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2F0EA50-C827-0003-1C40-D8A69FBFD8F9}"/>
              </a:ext>
            </a:extLst>
          </p:cNvPr>
          <p:cNvSpPr/>
          <p:nvPr/>
        </p:nvSpPr>
        <p:spPr>
          <a:xfrm>
            <a:off x="1013801" y="3819437"/>
            <a:ext cx="2204667" cy="948450"/>
          </a:xfrm>
          <a:prstGeom prst="roundRect">
            <a:avLst>
              <a:gd name="adj" fmla="val 1009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7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UI, UX </a:t>
            </a:r>
            <a:r>
              <a:rPr kumimoji="0" lang="ko-KR" altLang="en-US" sz="17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구현 </a:t>
            </a:r>
            <a:endParaRPr kumimoji="0" lang="en-US" altLang="ko-KR" sz="17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8E77AD-D8F3-C7B7-DD4A-AC33917088EC}"/>
              </a:ext>
            </a:extLst>
          </p:cNvPr>
          <p:cNvSpPr/>
          <p:nvPr/>
        </p:nvSpPr>
        <p:spPr>
          <a:xfrm>
            <a:off x="1013801" y="4970209"/>
            <a:ext cx="2204667" cy="1180800"/>
          </a:xfrm>
          <a:prstGeom prst="roundRect">
            <a:avLst>
              <a:gd name="adj" fmla="val 1009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7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kumimoji="0" lang="ko-KR" altLang="en-US" sz="17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구축 및 개발표준 준수</a:t>
            </a:r>
            <a:endParaRPr kumimoji="0" lang="en-US" altLang="ko-KR" sz="17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EB68A34-6194-FB73-36FE-A188573DB8EE}"/>
              </a:ext>
            </a:extLst>
          </p:cNvPr>
          <p:cNvSpPr/>
          <p:nvPr/>
        </p:nvSpPr>
        <p:spPr>
          <a:xfrm>
            <a:off x="4693483" y="1516096"/>
            <a:ext cx="6576585" cy="948450"/>
          </a:xfrm>
          <a:prstGeom prst="roundRect">
            <a:avLst>
              <a:gd name="adj" fmla="val 10094"/>
            </a:avLst>
          </a:prstGeom>
          <a:solidFill>
            <a:schemeClr val="bg1"/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바이오 자원 보유기관 등록</a:t>
            </a: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기관 고유번호로 중복확인 후 등록신청</a:t>
            </a: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바이오 자원 보유기관 계정생성</a:t>
            </a: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기본정보</a:t>
            </a: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기관 관리자 계정정보 입력</a:t>
            </a: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바이오 자원 보유 현황 등록 및 관리</a:t>
            </a: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품목별</a:t>
            </a: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3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시설별</a:t>
            </a: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등록</a:t>
            </a: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바이오 자원 검색 기능 구현</a:t>
            </a:r>
            <a:endParaRPr lang="ko-KR" altLang="en-US" sz="1300" b="1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1ACC1F0-2AA5-ACF3-E2DF-A2A43473AD80}"/>
              </a:ext>
            </a:extLst>
          </p:cNvPr>
          <p:cNvSpPr/>
          <p:nvPr/>
        </p:nvSpPr>
        <p:spPr>
          <a:xfrm>
            <a:off x="4693483" y="2668665"/>
            <a:ext cx="6576585" cy="948450"/>
          </a:xfrm>
          <a:prstGeom prst="roundRect">
            <a:avLst>
              <a:gd name="adj" fmla="val 10094"/>
            </a:avLst>
          </a:prstGeom>
          <a:solidFill>
            <a:schemeClr val="bg1"/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플랫폼 운영에 필요한 주요기능에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SMS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문자발송 기능 구현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기관주소로 지도정보 연계를 위한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매핑기능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및 지도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연계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휴대폰 본인인증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SNS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로그인 등 로그인 편의기능 개발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유관기관 홈페이지 정보연계를 위한 웹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크롤링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기능 개발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EF8566F-77D5-65BD-CAA7-990B97845574}"/>
              </a:ext>
            </a:extLst>
          </p:cNvPr>
          <p:cNvSpPr/>
          <p:nvPr/>
        </p:nvSpPr>
        <p:spPr>
          <a:xfrm>
            <a:off x="4693483" y="4970209"/>
            <a:ext cx="6576585" cy="1180800"/>
          </a:xfrm>
          <a:prstGeom prst="roundRect">
            <a:avLst>
              <a:gd name="adj" fmla="val 10094"/>
            </a:avLst>
          </a:prstGeom>
          <a:solidFill>
            <a:schemeClr val="bg1"/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전자정부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표준프레임워크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3.5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이상 적용하여 개발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운영 및 인증</a:t>
            </a: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CMS </a:t>
            </a: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도입</a:t>
            </a:r>
            <a:endParaRPr kumimoji="0" lang="en-US" altLang="ko-KR" sz="13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WEB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서버 및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WAS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서버는 오픈소스인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Apache, Tomcat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안정화버전 사용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데이터베이스는 오픈소스인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Cubrid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10~11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WEB/WAS/DB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 원활한 운영을 위해 개발사가 설치 및 운영지원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W3C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표준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장애인 웹 접근성 등 각종 지침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표준 준수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4049758-5AC8-00B1-D411-C450AFD4B1A7}"/>
              </a:ext>
            </a:extLst>
          </p:cNvPr>
          <p:cNvSpPr/>
          <p:nvPr/>
        </p:nvSpPr>
        <p:spPr>
          <a:xfrm>
            <a:off x="4693483" y="3819437"/>
            <a:ext cx="6576585" cy="948450"/>
          </a:xfrm>
          <a:prstGeom prst="roundRect">
            <a:avLst>
              <a:gd name="adj" fmla="val 10094"/>
            </a:avLst>
          </a:prstGeom>
          <a:solidFill>
            <a:schemeClr val="bg1"/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최신 트렌드를 반영하여 사용자 친화적인 디자인 기획 및 제작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지속적인 정체성 확보를 위한 웹 스타일 가이드</a:t>
            </a:r>
            <a:r>
              <a:rPr kumimoji="0" lang="en-US" altLang="ko-KR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(Web Style Guide) </a:t>
            </a: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제작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모바일 사용자를 고려한 반응형 웹 디자인 적용 </a:t>
            </a:r>
            <a:endParaRPr lang="ko-KR" altLang="en-US" sz="1300" b="1" dirty="0">
              <a:latin typeface="+mj-ea"/>
              <a:ea typeface="+mj-ea"/>
            </a:endParaRPr>
          </a:p>
        </p:txBody>
      </p:sp>
      <p:pic>
        <p:nvPicPr>
          <p:cNvPr id="29" name="그래픽 28">
            <a:extLst>
              <a:ext uri="{FF2B5EF4-FFF2-40B4-BE49-F238E27FC236}">
                <a16:creationId xmlns:a16="http://schemas.microsoft.com/office/drawing/2014/main" id="{24DCC1BF-85E3-77CD-A973-67A9ABA54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659905" y="1682766"/>
            <a:ext cx="592140" cy="611870"/>
          </a:xfrm>
          <a:prstGeom prst="rect">
            <a:avLst/>
          </a:prstGeom>
          <a:effectLst/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C9653BC5-D7CD-5F7F-4C27-AEAF3EFF0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659905" y="5253054"/>
            <a:ext cx="592140" cy="611870"/>
          </a:xfrm>
          <a:prstGeom prst="rect">
            <a:avLst/>
          </a:prstGeom>
          <a:effectLst/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A5A8878F-2776-6AB1-1AFA-F1C55A9B4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659905" y="3986107"/>
            <a:ext cx="592140" cy="611870"/>
          </a:xfrm>
          <a:prstGeom prst="rect">
            <a:avLst/>
          </a:prstGeom>
          <a:effectLst/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7FCA0860-FEC0-B9B3-6453-C128A70D5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659905" y="2835335"/>
            <a:ext cx="592140" cy="61187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67904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B02BF9D-DBDC-FF15-3FA4-F53662316386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28FA63-3D78-8196-7E6E-F74C6784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07D75-5505-64D4-EE77-69AEDADE264A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아이바이오맵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플랫폼 구축 사업 범위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0488A88-8930-58C1-4796-A3842D917724}"/>
              </a:ext>
            </a:extLst>
          </p:cNvPr>
          <p:cNvSpPr/>
          <p:nvPr/>
        </p:nvSpPr>
        <p:spPr>
          <a:xfrm>
            <a:off x="1013802" y="2667519"/>
            <a:ext cx="2204667" cy="950400"/>
          </a:xfrm>
          <a:prstGeom prst="roundRect">
            <a:avLst>
              <a:gd name="adj" fmla="val 1009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7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kumimoji="0" lang="ko-KR" altLang="en-US" sz="17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</a:t>
            </a:r>
            <a:r>
              <a:rPr kumimoji="0" lang="ko-KR" altLang="en-US" sz="17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kumimoji="0" lang="ko-KR" altLang="en-US" sz="17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 개발</a:t>
            </a:r>
            <a:r>
              <a:rPr kumimoji="0" lang="en-US" altLang="ko-KR" sz="17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EC8B81C-6BC3-030B-EE8F-DD6BAD778344}"/>
              </a:ext>
            </a:extLst>
          </p:cNvPr>
          <p:cNvSpPr/>
          <p:nvPr/>
        </p:nvSpPr>
        <p:spPr>
          <a:xfrm>
            <a:off x="4693483" y="1516096"/>
            <a:ext cx="6576585" cy="950400"/>
          </a:xfrm>
          <a:prstGeom prst="roundRect">
            <a:avLst>
              <a:gd name="adj" fmla="val 10094"/>
            </a:avLst>
          </a:prstGeom>
          <a:solidFill>
            <a:schemeClr val="bg1"/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계정생성</a:t>
            </a: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권한부여 로그기록 및 확인기능</a:t>
            </a:r>
            <a:endParaRPr kumimoji="0" lang="en-US" altLang="ko-KR" sz="13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열람 시 로그기록 및 확인기능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암호화 시 공인된 암호화 모듈 적용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처리시스템에 대해 각종 법률 및 지침 준수</a:t>
            </a:r>
            <a:endParaRPr lang="ko-KR" altLang="en-US" sz="1300" b="1" dirty="0"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D4F8E94-EFA3-E448-6BC0-6A16851FC324}"/>
              </a:ext>
            </a:extLst>
          </p:cNvPr>
          <p:cNvSpPr/>
          <p:nvPr/>
        </p:nvSpPr>
        <p:spPr>
          <a:xfrm>
            <a:off x="1013802" y="1516096"/>
            <a:ext cx="2204667" cy="950400"/>
          </a:xfrm>
          <a:prstGeom prst="roundRect">
            <a:avLst>
              <a:gd name="adj" fmla="val 1009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7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17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보호</a:t>
            </a:r>
            <a:endParaRPr kumimoji="0" lang="en-US" altLang="ko-KR" sz="17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7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  <a:endParaRPr kumimoji="0" lang="en-US" altLang="ko-KR" sz="17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9CE466-B6AE-B790-FDFB-9E22BB2B049F}"/>
              </a:ext>
            </a:extLst>
          </p:cNvPr>
          <p:cNvSpPr/>
          <p:nvPr/>
        </p:nvSpPr>
        <p:spPr>
          <a:xfrm>
            <a:off x="4693483" y="2667519"/>
            <a:ext cx="6576585" cy="950400"/>
          </a:xfrm>
          <a:prstGeom prst="roundRect">
            <a:avLst>
              <a:gd name="adj" fmla="val 10094"/>
            </a:avLst>
          </a:prstGeom>
          <a:solidFill>
            <a:schemeClr val="bg1"/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바이오 유관기관의 홈페이지를 타겟으로 공지사항 등 </a:t>
            </a:r>
            <a:r>
              <a:rPr kumimoji="0" lang="ko-KR" altLang="en-US" sz="13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 개발</a:t>
            </a:r>
            <a:endParaRPr kumimoji="0" lang="en-US" altLang="ko-KR" sz="13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kumimoji="0" lang="ko-KR" altLang="en-US" sz="13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데이터는 유관기관 소식 게시판 </a:t>
            </a: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입력</a:t>
            </a: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관리자가 수정 및 삭제</a:t>
            </a:r>
            <a:r>
              <a:rPr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가능하여야 함   </a:t>
            </a:r>
            <a:endParaRPr kumimoji="0" lang="en-US" altLang="ko-KR" sz="13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타겟 기관의 홈페이지 개편 시에도 </a:t>
            </a:r>
            <a:r>
              <a:rPr kumimoji="0" lang="ko-KR" altLang="en-US" sz="13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kumimoji="0"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변경적용이 편리하도록 개발</a:t>
            </a:r>
            <a:endParaRPr lang="ko-KR" altLang="en-US" sz="1300" b="1" dirty="0">
              <a:latin typeface="+mj-ea"/>
              <a:ea typeface="+mj-ea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A7DAA23-2D9E-2BAF-02F7-D74D8C40226D}"/>
              </a:ext>
            </a:extLst>
          </p:cNvPr>
          <p:cNvSpPr/>
          <p:nvPr/>
        </p:nvSpPr>
        <p:spPr>
          <a:xfrm>
            <a:off x="1013802" y="3818942"/>
            <a:ext cx="2204667" cy="1180800"/>
          </a:xfrm>
          <a:prstGeom prst="roundRect">
            <a:avLst>
              <a:gd name="adj" fmla="val 1009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7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’</a:t>
            </a:r>
            <a:r>
              <a:rPr kumimoji="0" lang="ko-KR" altLang="en-US" sz="17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인천 바이오 맵</a:t>
            </a:r>
            <a:r>
              <a:rPr kumimoji="0" lang="en-US" altLang="ko-KR" sz="17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kumimoji="0" lang="ko-KR" altLang="en-US" sz="17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 플랫폼 구축단계 운영지원</a:t>
            </a:r>
            <a:endParaRPr kumimoji="0" lang="en-US" altLang="ko-KR" sz="17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32CFD1C-B51F-30DD-B3BB-FA6E77CF2EE1}"/>
              </a:ext>
            </a:extLst>
          </p:cNvPr>
          <p:cNvSpPr/>
          <p:nvPr/>
        </p:nvSpPr>
        <p:spPr>
          <a:xfrm>
            <a:off x="4693482" y="3818943"/>
            <a:ext cx="6576585" cy="1180798"/>
          </a:xfrm>
          <a:prstGeom prst="roundRect">
            <a:avLst>
              <a:gd name="adj" fmla="val 10094"/>
            </a:avLst>
          </a:prstGeom>
          <a:solidFill>
            <a:schemeClr val="bg1"/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-‘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인천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바이오맵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 온라인 플랫폼개발 및 운영환경 제공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개발사가 비용부담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팝업 디자인 제작 및 게시지원 등 디자인 제작 및 수정 지원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크롤링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기능 등 ‘인천 바이오 맵’ 사용자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관리자 기능 유지관리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상급기관 보안성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개인정보점검 등에 대한 지적사항 개선지원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디자인 및 개발 전담직원 배정 및 핫라인 제공</a:t>
            </a:r>
            <a:endParaRPr lang="ko-KR" altLang="en-US" sz="1300" b="1" dirty="0">
              <a:latin typeface="+mj-ea"/>
              <a:ea typeface="+mj-ea"/>
            </a:endParaRPr>
          </a:p>
        </p:txBody>
      </p:sp>
      <p:pic>
        <p:nvPicPr>
          <p:cNvPr id="37" name="그래픽 36">
            <a:extLst>
              <a:ext uri="{FF2B5EF4-FFF2-40B4-BE49-F238E27FC236}">
                <a16:creationId xmlns:a16="http://schemas.microsoft.com/office/drawing/2014/main" id="{9BD9AC03-B815-1448-403F-FB0AD8F5C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659906" y="1682768"/>
            <a:ext cx="592140" cy="61187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D18A953A-1B98-BB19-5BD2-CB4C4C47D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659906" y="4103407"/>
            <a:ext cx="592140" cy="61187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847A38DA-0409-B727-DF51-12AF03F42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659906" y="2835337"/>
            <a:ext cx="592140" cy="61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46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48A6A9-EC04-EA1F-1121-FD3D0129AD4D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679BD32-A95C-8A25-B18D-75B5CBE51C37}"/>
              </a:ext>
            </a:extLst>
          </p:cNvPr>
          <p:cNvSpPr/>
          <p:nvPr/>
        </p:nvSpPr>
        <p:spPr>
          <a:xfrm>
            <a:off x="767413" y="5816222"/>
            <a:ext cx="10657175" cy="799462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참여 기관의 연구자원을 </a:t>
            </a:r>
            <a:r>
              <a:rPr kumimoji="0"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kumimoji="0"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화하여 온라인 플랫폼에 공유함으로써 각 기관의 홍보 및 연구 교류를 통한 네트워크 활성화 기능을 활성화</a:t>
            </a:r>
            <a:endParaRPr kumimoji="0" lang="en-US" altLang="ko-KR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8FC26-103C-BB11-9464-D1ED3E87A605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DB(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데이터베이스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연계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7E20F1-C115-9702-935D-F7E48F9B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032D1836-47EA-0B48-D9DA-BCF1012F4212}"/>
              </a:ext>
            </a:extLst>
          </p:cNvPr>
          <p:cNvGrpSpPr/>
          <p:nvPr/>
        </p:nvGrpSpPr>
        <p:grpSpPr>
          <a:xfrm>
            <a:off x="3429426" y="4429536"/>
            <a:ext cx="5333144" cy="1213233"/>
            <a:chOff x="3310446" y="4211990"/>
            <a:chExt cx="5296546" cy="1204907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D02D74BA-E31B-366C-4BC4-9D8B480CA1DC}"/>
                </a:ext>
              </a:extLst>
            </p:cNvPr>
            <p:cNvSpPr/>
            <p:nvPr/>
          </p:nvSpPr>
          <p:spPr>
            <a:xfrm>
              <a:off x="3310446" y="4917174"/>
              <a:ext cx="1706989" cy="495205"/>
            </a:xfrm>
            <a:prstGeom prst="roundRect">
              <a:avLst>
                <a:gd name="adj" fmla="val 19951"/>
              </a:avLst>
            </a:prstGeom>
            <a:solidFill>
              <a:schemeClr val="bg1"/>
            </a:solidFill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기업 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DB)BICS</a:t>
              </a: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616BD2B7-4991-94FE-33BF-A8872F315FEA}"/>
                </a:ext>
              </a:extLst>
            </p:cNvPr>
            <p:cNvSpPr/>
            <p:nvPr/>
          </p:nvSpPr>
          <p:spPr>
            <a:xfrm>
              <a:off x="3310446" y="4211990"/>
              <a:ext cx="5296546" cy="584776"/>
            </a:xfrm>
            <a:prstGeom prst="roundRect">
              <a:avLst>
                <a:gd name="adj" fmla="val 19951"/>
              </a:avLst>
            </a:prstGeom>
            <a:solidFill>
              <a:schemeClr val="tx1">
                <a:lumMod val="50000"/>
                <a:lumOff val="50000"/>
                <a:alpha val="95000"/>
              </a:schemeClr>
            </a:solidFill>
            <a:ln w="38100" cap="rnd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외부 플랫폼 연계</a:t>
              </a:r>
              <a:endPara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02718EC4-02FA-1262-22D0-4153C6413359}"/>
                </a:ext>
              </a:extLst>
            </p:cNvPr>
            <p:cNvSpPr/>
            <p:nvPr/>
          </p:nvSpPr>
          <p:spPr>
            <a:xfrm>
              <a:off x="5105224" y="4917175"/>
              <a:ext cx="1706989" cy="495205"/>
            </a:xfrm>
            <a:prstGeom prst="roundRect">
              <a:avLst>
                <a:gd name="adj" fmla="val 19951"/>
              </a:avLst>
            </a:prstGeom>
            <a:solidFill>
              <a:schemeClr val="bg1"/>
            </a:solidFill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인력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)NTIS</a:t>
              </a:r>
            </a:p>
          </p:txBody>
        </p:sp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DCF2447B-E0EE-9546-6B0D-1AC1EFE304A0}"/>
                </a:ext>
              </a:extLst>
            </p:cNvPr>
            <p:cNvSpPr/>
            <p:nvPr/>
          </p:nvSpPr>
          <p:spPr>
            <a:xfrm>
              <a:off x="6900003" y="4921692"/>
              <a:ext cx="1706989" cy="495205"/>
            </a:xfrm>
            <a:prstGeom prst="roundRect">
              <a:avLst>
                <a:gd name="adj" fmla="val 19951"/>
              </a:avLst>
            </a:prstGeom>
            <a:solidFill>
              <a:schemeClr val="bg1"/>
            </a:solidFill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시설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장비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)ZEUS</a:t>
              </a: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0179E9B0-557C-6485-CD21-A663F6DBE7CA}"/>
              </a:ext>
            </a:extLst>
          </p:cNvPr>
          <p:cNvGrpSpPr/>
          <p:nvPr/>
        </p:nvGrpSpPr>
        <p:grpSpPr>
          <a:xfrm>
            <a:off x="8336894" y="1711564"/>
            <a:ext cx="2421793" cy="1829547"/>
            <a:chOff x="7777119" y="1713765"/>
            <a:chExt cx="2405174" cy="1816992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F8CD8084-F88C-E8A4-26CD-399BC23451C9}"/>
                </a:ext>
              </a:extLst>
            </p:cNvPr>
            <p:cNvGrpSpPr/>
            <p:nvPr/>
          </p:nvGrpSpPr>
          <p:grpSpPr>
            <a:xfrm>
              <a:off x="7777119" y="3035551"/>
              <a:ext cx="2405174" cy="495206"/>
              <a:chOff x="7881750" y="2566775"/>
              <a:chExt cx="2405174" cy="495206"/>
            </a:xfrm>
          </p:grpSpPr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098FDB7E-41E3-9B97-4FC4-D7FBED1471C3}"/>
                  </a:ext>
                </a:extLst>
              </p:cNvPr>
              <p:cNvSpPr/>
              <p:nvPr/>
            </p:nvSpPr>
            <p:spPr>
              <a:xfrm>
                <a:off x="7881750" y="2566775"/>
                <a:ext cx="1143187" cy="495205"/>
              </a:xfrm>
              <a:prstGeom prst="roundRect">
                <a:avLst>
                  <a:gd name="adj" fmla="val 19951"/>
                </a:avLst>
              </a:prstGeom>
              <a:solidFill>
                <a:schemeClr val="bg1"/>
              </a:solidFill>
              <a:ln w="28575" cap="rnd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병원</a:t>
                </a:r>
                <a:endPara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8E91EFE1-E0FF-2D6C-33B0-718DC9B63248}"/>
                  </a:ext>
                </a:extLst>
              </p:cNvPr>
              <p:cNvSpPr/>
              <p:nvPr/>
            </p:nvSpPr>
            <p:spPr>
              <a:xfrm>
                <a:off x="9143737" y="2566776"/>
                <a:ext cx="1143187" cy="495205"/>
              </a:xfrm>
              <a:prstGeom prst="roundRect">
                <a:avLst>
                  <a:gd name="adj" fmla="val 19951"/>
                </a:avLst>
              </a:prstGeom>
              <a:solidFill>
                <a:schemeClr val="bg1"/>
              </a:solidFill>
              <a:ln w="28575" cap="rnd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공공기관</a:t>
                </a:r>
                <a:endPara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530942FD-59F3-2CD8-32B3-10211FB5DD55}"/>
                </a:ext>
              </a:extLst>
            </p:cNvPr>
            <p:cNvSpPr/>
            <p:nvPr/>
          </p:nvSpPr>
          <p:spPr>
            <a:xfrm>
              <a:off x="7777120" y="1713765"/>
              <a:ext cx="2405173" cy="584776"/>
            </a:xfrm>
            <a:prstGeom prst="roundRect">
              <a:avLst>
                <a:gd name="adj" fmla="val 19951"/>
              </a:avLst>
            </a:prstGeom>
            <a:solidFill>
              <a:srgbClr val="FFC000">
                <a:alpha val="95000"/>
              </a:srgbClr>
            </a:solidFill>
            <a:ln w="38100" cap="rnd">
              <a:solidFill>
                <a:srgbClr val="FFC000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자원 공유</a:t>
              </a:r>
              <a:r>
                <a:rPr lang="en-US" altLang="ko-KR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</a:t>
              </a:r>
              <a:endPara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215DD731-1E0F-4A00-85D3-43F693E2B3E7}"/>
                </a:ext>
              </a:extLst>
            </p:cNvPr>
            <p:cNvGrpSpPr/>
            <p:nvPr/>
          </p:nvGrpSpPr>
          <p:grpSpPr>
            <a:xfrm>
              <a:off x="7777119" y="2420929"/>
              <a:ext cx="2405174" cy="495206"/>
              <a:chOff x="7881750" y="2566775"/>
              <a:chExt cx="2405174" cy="495206"/>
            </a:xfrm>
          </p:grpSpPr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FFE220C5-9618-22B0-3E9F-33286FC794F4}"/>
                  </a:ext>
                </a:extLst>
              </p:cNvPr>
              <p:cNvSpPr/>
              <p:nvPr/>
            </p:nvSpPr>
            <p:spPr>
              <a:xfrm>
                <a:off x="7881750" y="2566775"/>
                <a:ext cx="1143187" cy="495205"/>
              </a:xfrm>
              <a:prstGeom prst="roundRect">
                <a:avLst>
                  <a:gd name="adj" fmla="val 19951"/>
                </a:avLst>
              </a:prstGeom>
              <a:solidFill>
                <a:schemeClr val="bg1"/>
              </a:solidFill>
              <a:ln w="28575" cap="rnd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대학교</a:t>
                </a:r>
                <a:endPara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4" name="사각형: 둥근 모서리 103">
                <a:extLst>
                  <a:ext uri="{FF2B5EF4-FFF2-40B4-BE49-F238E27FC236}">
                    <a16:creationId xmlns:a16="http://schemas.microsoft.com/office/drawing/2014/main" id="{5CD33CB3-3077-CC55-741C-5E34711FD893}"/>
                  </a:ext>
                </a:extLst>
              </p:cNvPr>
              <p:cNvSpPr/>
              <p:nvPr/>
            </p:nvSpPr>
            <p:spPr>
              <a:xfrm>
                <a:off x="9143737" y="2566776"/>
                <a:ext cx="1143187" cy="495205"/>
              </a:xfrm>
              <a:prstGeom prst="roundRect">
                <a:avLst>
                  <a:gd name="adj" fmla="val 19951"/>
                </a:avLst>
              </a:prstGeom>
              <a:solidFill>
                <a:schemeClr val="bg1"/>
              </a:solidFill>
              <a:ln w="28575" cap="rnd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연구소</a:t>
                </a:r>
                <a:endPara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60ADC0B8-C352-99F5-38D2-BF8A8405D910}"/>
              </a:ext>
            </a:extLst>
          </p:cNvPr>
          <p:cNvGrpSpPr/>
          <p:nvPr/>
        </p:nvGrpSpPr>
        <p:grpSpPr>
          <a:xfrm>
            <a:off x="4885102" y="1360140"/>
            <a:ext cx="2421794" cy="2416281"/>
            <a:chOff x="4885102" y="1360140"/>
            <a:chExt cx="2421794" cy="2416281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0D57D18-9D29-2E53-B3F1-0B43CB3097B0}"/>
                </a:ext>
              </a:extLst>
            </p:cNvPr>
            <p:cNvSpPr/>
            <p:nvPr/>
          </p:nvSpPr>
          <p:spPr>
            <a:xfrm>
              <a:off x="4885102" y="3187605"/>
              <a:ext cx="2421792" cy="588816"/>
            </a:xfrm>
            <a:prstGeom prst="roundRect">
              <a:avLst>
                <a:gd name="adj" fmla="val 19951"/>
              </a:avLst>
            </a:prstGeom>
            <a:solidFill>
              <a:srgbClr val="00B0F0">
                <a:alpha val="95000"/>
              </a:srgbClr>
            </a:solidFill>
            <a:ln w="38100" cap="rnd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공유 연구 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자원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656CC6E0-676C-2DB8-6DD7-7ED7B44BF762}"/>
                </a:ext>
              </a:extLst>
            </p:cNvPr>
            <p:cNvGrpSpPr/>
            <p:nvPr/>
          </p:nvGrpSpPr>
          <p:grpSpPr>
            <a:xfrm>
              <a:off x="4885104" y="1360140"/>
              <a:ext cx="2421792" cy="1210683"/>
              <a:chOff x="4885104" y="1360140"/>
              <a:chExt cx="2421792" cy="1210683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9A2BC35E-39C7-E413-7D94-5B7E05A390BA}"/>
                  </a:ext>
                </a:extLst>
              </p:cNvPr>
              <p:cNvSpPr/>
              <p:nvPr/>
            </p:nvSpPr>
            <p:spPr>
              <a:xfrm>
                <a:off x="4885104" y="1360140"/>
                <a:ext cx="2421792" cy="588816"/>
              </a:xfrm>
              <a:prstGeom prst="roundRect">
                <a:avLst>
                  <a:gd name="adj" fmla="val 19951"/>
                </a:avLst>
              </a:prstGeom>
              <a:solidFill>
                <a:srgbClr val="00B0F0">
                  <a:alpha val="95000"/>
                </a:srgbClr>
              </a:solidFill>
              <a:ln w="38100" cap="rnd">
                <a:solidFill>
                  <a:srgbClr val="00B0F0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산업자원 </a:t>
                </a:r>
                <a:r>
                  <a:rPr lang="en-US" altLang="ko-KR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</a:t>
                </a:r>
                <a:endParaRPr lang="en-US" altLang="ko-KR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AD7DAD27-3D12-9E2C-641B-BA5293952C5B}"/>
                  </a:ext>
                </a:extLst>
              </p:cNvPr>
              <p:cNvGrpSpPr/>
              <p:nvPr/>
            </p:nvGrpSpPr>
            <p:grpSpPr>
              <a:xfrm>
                <a:off x="4885104" y="2072197"/>
                <a:ext cx="2421790" cy="498626"/>
                <a:chOff x="4724401" y="3076665"/>
                <a:chExt cx="2405171" cy="495205"/>
              </a:xfrm>
              <a:solidFill>
                <a:schemeClr val="bg1"/>
              </a:solidFill>
            </p:grpSpPr>
            <p:sp>
              <p:nvSpPr>
                <p:cNvPr id="43" name="사각형: 둥근 모서리 42">
                  <a:extLst>
                    <a:ext uri="{FF2B5EF4-FFF2-40B4-BE49-F238E27FC236}">
                      <a16:creationId xmlns:a16="http://schemas.microsoft.com/office/drawing/2014/main" id="{3AD480B9-2D6E-D2CD-C5DA-75636F41FD57}"/>
                    </a:ext>
                  </a:extLst>
                </p:cNvPr>
                <p:cNvSpPr/>
                <p:nvPr/>
              </p:nvSpPr>
              <p:spPr>
                <a:xfrm>
                  <a:off x="4724401" y="3076665"/>
                  <a:ext cx="1044169" cy="495205"/>
                </a:xfrm>
                <a:prstGeom prst="roundRect">
                  <a:avLst>
                    <a:gd name="adj" fmla="val 19951"/>
                  </a:avLst>
                </a:prstGeom>
                <a:grpFill/>
                <a:ln w="28575" cap="rnd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사업</a:t>
                  </a:r>
                  <a:r>
                    <a:rPr lang="en-US" altLang="ko-KR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/</a:t>
                  </a:r>
                  <a:r>
                    <a:rPr lang="ko-KR" altLang="en-US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펀드</a:t>
                  </a:r>
                  <a:endParaRPr lang="en-US" altLang="ko-KR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8CEE54AF-D6FF-1E1A-04B3-966C452CD860}"/>
                    </a:ext>
                  </a:extLst>
                </p:cNvPr>
                <p:cNvSpPr/>
                <p:nvPr/>
              </p:nvSpPr>
              <p:spPr>
                <a:xfrm>
                  <a:off x="5837071" y="3076665"/>
                  <a:ext cx="612000" cy="495205"/>
                </a:xfrm>
                <a:prstGeom prst="roundRect">
                  <a:avLst>
                    <a:gd name="adj" fmla="val 19951"/>
                  </a:avLst>
                </a:prstGeom>
                <a:grpFill/>
                <a:ln w="28575" cap="rnd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인력</a:t>
                  </a:r>
                  <a:endParaRPr lang="en-US" altLang="ko-KR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F6DFC023-BCBE-1FF4-FB0D-49DDF8AA9A10}"/>
                    </a:ext>
                  </a:extLst>
                </p:cNvPr>
                <p:cNvSpPr/>
                <p:nvPr/>
              </p:nvSpPr>
              <p:spPr>
                <a:xfrm>
                  <a:off x="6517572" y="3076665"/>
                  <a:ext cx="612000" cy="495205"/>
                </a:xfrm>
                <a:prstGeom prst="roundRect">
                  <a:avLst>
                    <a:gd name="adj" fmla="val 19951"/>
                  </a:avLst>
                </a:prstGeom>
                <a:grpFill/>
                <a:ln w="28575" cap="rnd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기술</a:t>
                  </a:r>
                  <a:endParaRPr lang="en-US" altLang="ko-KR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16" name="더하기 기호 115">
              <a:extLst>
                <a:ext uri="{FF2B5EF4-FFF2-40B4-BE49-F238E27FC236}">
                  <a16:creationId xmlns:a16="http://schemas.microsoft.com/office/drawing/2014/main" id="{DB86DEBC-D99B-64CB-4C55-1EA548152525}"/>
                </a:ext>
              </a:extLst>
            </p:cNvPr>
            <p:cNvSpPr/>
            <p:nvPr/>
          </p:nvSpPr>
          <p:spPr>
            <a:xfrm>
              <a:off x="5847551" y="2630767"/>
              <a:ext cx="496896" cy="496895"/>
            </a:xfrm>
            <a:prstGeom prst="mathPl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39B47DDB-BEB2-AF38-6024-88F01D639F13}"/>
              </a:ext>
            </a:extLst>
          </p:cNvPr>
          <p:cNvGrpSpPr/>
          <p:nvPr/>
        </p:nvGrpSpPr>
        <p:grpSpPr>
          <a:xfrm>
            <a:off x="1433314" y="2020998"/>
            <a:ext cx="2421792" cy="1210678"/>
            <a:chOff x="1758766" y="2021076"/>
            <a:chExt cx="2405173" cy="1202370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527EA6B2-D157-4C3E-B1FC-ADD4D8FEBA1C}"/>
                </a:ext>
              </a:extLst>
            </p:cNvPr>
            <p:cNvSpPr/>
            <p:nvPr/>
          </p:nvSpPr>
          <p:spPr>
            <a:xfrm>
              <a:off x="1758766" y="2021076"/>
              <a:ext cx="2405173" cy="584776"/>
            </a:xfrm>
            <a:prstGeom prst="roundRect">
              <a:avLst>
                <a:gd name="adj" fmla="val 19951"/>
              </a:avLst>
            </a:prstGeom>
            <a:solidFill>
              <a:srgbClr val="92D050">
                <a:alpha val="95000"/>
              </a:srgbClr>
            </a:solidFill>
            <a:ln w="38100" cap="rnd">
              <a:solidFill>
                <a:srgbClr val="92D050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 공개</a:t>
              </a:r>
              <a:r>
                <a:rPr lang="en-US" altLang="ko-KR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</a:t>
              </a:r>
              <a:endPara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5F0A190E-3028-573F-6D36-0A09E5F91327}"/>
                </a:ext>
              </a:extLst>
            </p:cNvPr>
            <p:cNvSpPr/>
            <p:nvPr/>
          </p:nvSpPr>
          <p:spPr>
            <a:xfrm>
              <a:off x="1758767" y="2728241"/>
              <a:ext cx="2405172" cy="495205"/>
            </a:xfrm>
            <a:prstGeom prst="roundRect">
              <a:avLst>
                <a:gd name="adj" fmla="val 19951"/>
              </a:avLst>
            </a:prstGeom>
            <a:solidFill>
              <a:schemeClr val="bg1"/>
            </a:solidFill>
            <a:ln w="28575" cap="rnd">
              <a:solidFill>
                <a:srgbClr val="92D050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기업</a:t>
              </a:r>
              <a:endPara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44" name="Picture 4" descr="C:\Users\hipt3\Desktop\rgererga.png">
            <a:extLst>
              <a:ext uri="{FF2B5EF4-FFF2-40B4-BE49-F238E27FC236}">
                <a16:creationId xmlns:a16="http://schemas.microsoft.com/office/drawing/2014/main" id="{34405D2A-390B-36B8-E770-A22967AE1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800000" flipH="1">
            <a:off x="4125940" y="2084747"/>
            <a:ext cx="488328" cy="935028"/>
          </a:xfrm>
          <a:prstGeom prst="rect">
            <a:avLst/>
          </a:prstGeom>
          <a:noFill/>
        </p:spPr>
      </p:pic>
      <p:pic>
        <p:nvPicPr>
          <p:cNvPr id="145" name="Picture 4" descr="C:\Users\hipt3\Desktop\rgererga.png">
            <a:extLst>
              <a:ext uri="{FF2B5EF4-FFF2-40B4-BE49-F238E27FC236}">
                <a16:creationId xmlns:a16="http://schemas.microsoft.com/office/drawing/2014/main" id="{EAFEE4A7-285D-6740-5264-A2358F407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flipH="1">
            <a:off x="7577730" y="2060943"/>
            <a:ext cx="488328" cy="935028"/>
          </a:xfrm>
          <a:prstGeom prst="rect">
            <a:avLst/>
          </a:prstGeom>
          <a:noFill/>
        </p:spPr>
      </p:pic>
      <p:pic>
        <p:nvPicPr>
          <p:cNvPr id="146" name="Picture 4" descr="C:\Users\hipt3\Desktop\rgererga.png">
            <a:extLst>
              <a:ext uri="{FF2B5EF4-FFF2-40B4-BE49-F238E27FC236}">
                <a16:creationId xmlns:a16="http://schemas.microsoft.com/office/drawing/2014/main" id="{DC134AC3-470C-C22B-5413-F9EF7512C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5400000" flipH="1">
            <a:off x="5851833" y="3635465"/>
            <a:ext cx="488328" cy="935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4103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92CAD25-CBE3-972F-88C4-15C2DAC73029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7D2067-18CF-D144-021B-ACEB3E95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9</a:t>
            </a:fld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6AB43AB-5910-E00F-1A90-A310D5E2D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431971"/>
              </p:ext>
            </p:extLst>
          </p:nvPr>
        </p:nvGraphicFramePr>
        <p:xfrm>
          <a:off x="1077516" y="1462787"/>
          <a:ext cx="10036968" cy="43608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3151">
                  <a:extLst>
                    <a:ext uri="{9D8B030D-6E8A-4147-A177-3AD203B41FA5}">
                      <a16:colId xmlns:a16="http://schemas.microsoft.com/office/drawing/2014/main" val="3758921282"/>
                    </a:ext>
                  </a:extLst>
                </a:gridCol>
                <a:gridCol w="1750634">
                  <a:extLst>
                    <a:ext uri="{9D8B030D-6E8A-4147-A177-3AD203B41FA5}">
                      <a16:colId xmlns:a16="http://schemas.microsoft.com/office/drawing/2014/main" val="3410944419"/>
                    </a:ext>
                  </a:extLst>
                </a:gridCol>
                <a:gridCol w="6743183">
                  <a:extLst>
                    <a:ext uri="{9D8B030D-6E8A-4147-A177-3AD203B41FA5}">
                      <a16:colId xmlns:a16="http://schemas.microsoft.com/office/drawing/2014/main" val="186075293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소속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사용자 유형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권한 내역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172940"/>
                  </a:ext>
                </a:extLst>
              </a:tr>
              <a:tr h="230078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인천 </a:t>
                      </a:r>
                      <a:r>
                        <a:rPr lang="ko-KR" altLang="en-US" sz="1400" b="1" u="none" strike="noStrike" dirty="0" err="1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테크노파크</a:t>
                      </a:r>
                    </a:p>
                    <a:p>
                      <a:pPr algn="ctr" fontAlgn="ctr"/>
                      <a:r>
                        <a:rPr lang="ko-KR" altLang="en-US" sz="8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8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총괄 관리자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※ </a:t>
                      </a:r>
                      <a:r>
                        <a:rPr lang="ko-KR" altLang="en-US" sz="1300" u="none" strike="noStrike" dirty="0" err="1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아이바이오맵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총괄운영관리</a:t>
                      </a:r>
                      <a:endParaRPr lang="en-US" altLang="ko-KR" sz="130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1.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 계정 생성 및 권한부여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 페이지 접속 가능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IP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 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3. ID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별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300" u="none" strike="noStrike" dirty="0" err="1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메뉴별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콘텐츠별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작업권한 관리 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조직 관리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 등급 관리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관리자의 모든 행동 로그를 열람 가능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6.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자료 담당자 관리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7.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 계정 발급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권한부여 로그 목록 확인 및 검색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8.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게시판 생성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삭제 및 접근 권한 설정 가능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9.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콘텐츠 통합 관리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추가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삭제 및 </a:t>
                      </a:r>
                      <a:r>
                        <a:rPr lang="ko-KR" altLang="en-US" sz="1300" u="none" strike="noStrike" dirty="0" err="1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버전별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백업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복구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)</a:t>
                      </a:r>
                      <a:b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*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하위 관리자의 권한 모두 사용 가능</a:t>
                      </a:r>
                      <a:endParaRPr lang="ko-KR" altLang="en-US" sz="13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143590"/>
                  </a:ext>
                </a:extLst>
              </a:tr>
              <a:tr h="1700051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하위 관리자</a:t>
                      </a:r>
                      <a:r>
                        <a:rPr lang="en-US" altLang="ko-KR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직원</a:t>
                      </a:r>
                      <a:r>
                        <a:rPr lang="en-US" altLang="ko-KR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1.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 페이지 접속 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담당 메뉴별로 콘텐츠 관리기능 및 백업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복구 가능 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콘텐츠별 만족도 통계 확인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플랫폼내 메뉴 순서 및 메뉴 이름 변경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바이오 자원 보유기관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바이오 유관기관 등록 승인 및 관리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계정생성 및 관리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6.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개인정보 접근 로그 목록 확인 및 검색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7.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각 시설의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GPS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정보를 입력</a:t>
                      </a:r>
                      <a:endParaRPr lang="en-US" altLang="ko-KR" sz="130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*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담당 메뉴별로 콘텐츠 관리기능 및 백업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복구 가능</a:t>
                      </a:r>
                      <a:endParaRPr lang="en-US" altLang="ko-KR" sz="130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47941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AE0DE46-292B-BD17-2348-CD46B934DE93}"/>
              </a:ext>
            </a:extLst>
          </p:cNvPr>
          <p:cNvSpPr txBox="1"/>
          <p:nvPr/>
        </p:nvSpPr>
        <p:spPr>
          <a:xfrm>
            <a:off x="788401" y="219168"/>
            <a:ext cx="569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31" dirty="0">
                <a:solidFill>
                  <a:schemeClr val="bg1"/>
                </a:solidFill>
                <a:latin typeface="+mj-ea"/>
                <a:ea typeface="+mj-ea"/>
              </a:rPr>
              <a:t>CMS </a:t>
            </a:r>
            <a:r>
              <a:rPr lang="ko-KR" altLang="en-US" sz="2400" b="1" spc="-231" dirty="0">
                <a:solidFill>
                  <a:schemeClr val="bg1"/>
                </a:solidFill>
                <a:latin typeface="+mj-ea"/>
                <a:ea typeface="+mj-ea"/>
              </a:rPr>
              <a:t>사용자 유형</a:t>
            </a:r>
            <a:r>
              <a:rPr lang="en-US" altLang="ko-KR" sz="2400" b="1" spc="-231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sz="2400" b="1" spc="-231" dirty="0">
                <a:solidFill>
                  <a:schemeClr val="bg1"/>
                </a:solidFill>
                <a:latin typeface="+mj-ea"/>
                <a:ea typeface="+mj-ea"/>
              </a:rPr>
              <a:t>권한 분류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9175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75000"/>
              <a:lumOff val="25000"/>
            </a:schemeClr>
          </a:solidFill>
          <a:headEnd w="sm" len="sm"/>
          <a:tailEnd type="arrow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5833</TotalTime>
  <Words>2956</Words>
  <Application>Microsoft Office PowerPoint</Application>
  <PresentationFormat>와이드스크린</PresentationFormat>
  <Paragraphs>736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Cinzel</vt:lpstr>
      <vt:lpstr>나눔고딕</vt:lpstr>
      <vt:lpstr>다음_Regular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vd</dc:creator>
  <cp:lastModifiedBy>vd</cp:lastModifiedBy>
  <cp:revision>216</cp:revision>
  <dcterms:created xsi:type="dcterms:W3CDTF">2023-02-02T07:04:14Z</dcterms:created>
  <dcterms:modified xsi:type="dcterms:W3CDTF">2023-03-20T05:55:38Z</dcterms:modified>
</cp:coreProperties>
</file>